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75" r:id="rId6"/>
    <p:sldId id="277" r:id="rId7"/>
    <p:sldId id="281" r:id="rId8"/>
    <p:sldId id="278" r:id="rId9"/>
    <p:sldId id="280" r:id="rId10"/>
    <p:sldId id="283" r:id="rId11"/>
    <p:sldId id="284" r:id="rId12"/>
    <p:sldId id="282" r:id="rId13"/>
    <p:sldId id="279" r:id="rId14"/>
    <p:sldId id="290" r:id="rId15"/>
    <p:sldId id="271" r:id="rId16"/>
    <p:sldId id="289" r:id="rId17"/>
    <p:sldId id="288" r:id="rId18"/>
    <p:sldId id="285" r:id="rId19"/>
    <p:sldId id="287" r:id="rId20"/>
    <p:sldId id="286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35" autoAdjust="0"/>
    <p:restoredTop sz="88330" autoAdjust="0"/>
  </p:normalViewPr>
  <p:slideViewPr>
    <p:cSldViewPr snapToGrid="0" snapToObjects="1">
      <p:cViewPr varScale="1">
        <p:scale>
          <a:sx n="132" d="100"/>
          <a:sy n="132" d="100"/>
        </p:scale>
        <p:origin x="1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CB52A-4B85-42F8-9DAB-045267C8EA91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027D7-FD64-41C9-B5AB-C385B0FB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9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0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7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46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2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5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E3DB-D00F-44FB-B0EB-F818B74976B8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59C2E-C95E-45C1-A9EE-C523982883D9}" type="datetime1">
              <a:rPr lang="en-US" smtClean="0"/>
              <a:t>11/1/2017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761B-2A0F-49AD-A2AE-3E04AAEF9C0E}" type="datetime1">
              <a:rPr lang="en-US" smtClean="0"/>
              <a:t>11/1/2017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70E0-0BDF-41BA-8259-ED0D032C3C16}" type="datetime1">
              <a:rPr lang="en-US" smtClean="0"/>
              <a:t>11/1/2017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AB08-A7CC-49ED-B59D-429C1C5A5E0F}" type="datetime1">
              <a:rPr lang="en-US" smtClean="0"/>
              <a:t>11/1/2017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BC69-644A-438B-851B-07932CA786E9}" type="datetime1">
              <a:rPr lang="en-US" smtClean="0"/>
              <a:t>11/1/2017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6C8E-5FBD-44C0-961C-25A25354F43A}" type="datetime1">
              <a:rPr lang="en-US" smtClean="0"/>
              <a:t>11/1/2017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84D6-F3CF-47E6-B42A-3E206FF8B302}" type="datetime1">
              <a:rPr lang="en-US" smtClean="0"/>
              <a:t>11/1/2017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0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EE4243-B10A-499C-ABCC-C85173C99896}" type="datetime1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Israeli Netorking Day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F193FC-9524-4ED8-8DDD-5D27B8C3D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3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6A42-C515-44CB-903C-FA747DE6023E}" type="datetime1">
              <a:rPr lang="en-US" smtClean="0"/>
              <a:t>11/1/2017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CA30-866E-48EB-983B-DB9AB4583634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8304-58DE-4A6B-9D1C-866699DC85AA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69CF-548F-402B-8DEC-D5AE0AB3A5AA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0F8E-2FCC-4525-84BE-377744A6A642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0A64-C892-4E27-8470-F0592B733390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DFD7-5E1F-4FF1-9C7F-43DE2295801C}" type="datetime1">
              <a:rPr lang="en-US" smtClean="0"/>
              <a:t>11/1/2017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E86A-F897-4EF5-A94C-BE0FA07A4185}" type="datetime1">
              <a:rPr lang="en-US" smtClean="0"/>
              <a:t>11/1/2017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EB8850-A47F-44E0-A4FD-14666B399FDF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2"/>
          <p:cNvSpPr txBox="1">
            <a:spLocks/>
          </p:cNvSpPr>
          <p:nvPr userDrawn="1"/>
        </p:nvSpPr>
        <p:spPr>
          <a:xfrm>
            <a:off x="3706812" y="6356349"/>
            <a:ext cx="230663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INFOCOM </a:t>
            </a:r>
            <a:r>
              <a:rPr lang="he-IL" dirty="0" smtClean="0"/>
              <a:t>2017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7.png"/><Relationship Id="rId4" Type="http://schemas.openxmlformats.org/officeDocument/2006/relationships/image" Target="../media/image2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3" Type="http://schemas.microsoft.com/office/2007/relationships/media" Target="../media/media2.mp4"/><Relationship Id="rId7" Type="http://schemas.openxmlformats.org/officeDocument/2006/relationships/image" Target="../media/image22.jpeg"/><Relationship Id="rId12" Type="http://schemas.openxmlformats.org/officeDocument/2006/relationships/image" Target="../media/image28.png"/><Relationship Id="rId2" Type="http://schemas.microsoft.com/office/2007/relationships/media" Target="../media/media1.mp4"/><Relationship Id="rId16" Type="http://schemas.openxmlformats.org/officeDocument/2006/relationships/image" Target="../media/image31.png"/><Relationship Id="rId1" Type="http://schemas.openxmlformats.org/officeDocument/2006/relationships/video" Target="NULL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jpe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18034411-B74D-41AA-894A-DC71CB7366F2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9400" y="3052623"/>
            <a:ext cx="8721416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/>
              <a:t>Randomized Admission Policy for Efficient </a:t>
            </a:r>
            <a:r>
              <a:rPr lang="en-US" sz="2600" dirty="0" smtClean="0"/>
              <a:t>Top-k and </a:t>
            </a:r>
            <a:r>
              <a:rPr lang="en-US" sz="2600" dirty="0"/>
              <a:t>Frequency </a:t>
            </a:r>
            <a:r>
              <a:rPr lang="en-US" sz="2600" dirty="0" smtClean="0"/>
              <a:t>Estimation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279400" y="3837627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 dirty="0" smtClean="0">
                <a:latin typeface="Verdana" charset="0"/>
                <a:cs typeface="Verdana" charset="0"/>
              </a:rPr>
              <a:t>By: Ran Ben Basat, Technion, Israel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9400" y="4484227"/>
            <a:ext cx="7916862" cy="377825"/>
          </a:xfrm>
        </p:spPr>
        <p:txBody>
          <a:bodyPr/>
          <a:lstStyle/>
          <a:p>
            <a:r>
              <a:rPr lang="en-US" sz="2000" dirty="0" smtClean="0">
                <a:latin typeface="Verdana" charset="0"/>
              </a:rPr>
              <a:t>Based on a joint work with Gil </a:t>
            </a:r>
            <a:r>
              <a:rPr lang="en-US" sz="2000" dirty="0" err="1" smtClean="0">
                <a:latin typeface="Verdana" charset="0"/>
              </a:rPr>
              <a:t>Einziger</a:t>
            </a:r>
            <a:r>
              <a:rPr lang="en-US" sz="2000" dirty="0" smtClean="0">
                <a:latin typeface="Verdana" charset="0"/>
              </a:rPr>
              <a:t>, Roy Friedman, and </a:t>
            </a:r>
            <a:r>
              <a:rPr lang="en-US" sz="2000" dirty="0" err="1" smtClean="0">
                <a:latin typeface="Verdana" charset="0"/>
              </a:rPr>
              <a:t>Yaron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 smtClean="0">
                <a:latin typeface="Verdana" charset="0"/>
              </a:rPr>
              <a:t>Kassner</a:t>
            </a:r>
            <a:endParaRPr lang="en-US" sz="2000" dirty="0">
              <a:latin typeface="Verdana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5428266" y="5394094"/>
            <a:ext cx="34448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35000"/>
              <a:buFont typeface="Wingdings" pitchFamily="28" charset="2"/>
              <a:buNone/>
              <a:defRPr sz="2000" b="0" kern="1200" baseline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2400" dirty="0" smtClean="0">
                <a:latin typeface="Verdana" charset="0"/>
                <a:cs typeface="Verdana" charset="0"/>
              </a:rPr>
              <a:t>IEEE INFOCOM2017</a:t>
            </a:r>
            <a:endParaRPr lang="en-US" sz="1800" dirty="0">
              <a:latin typeface="Verdana" charset="0"/>
              <a:cs typeface="Verdan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92" y="194169"/>
            <a:ext cx="577516" cy="77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Evaluation</a:t>
            </a:r>
            <a:endParaRPr lang="en-US" i="1" dirty="0">
              <a:latin typeface="Verdan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2" y="4176344"/>
            <a:ext cx="1801745" cy="204855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93FC-9524-4ED8-8DDD-5D27B8C3D8EC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44982" y="4281027"/>
            <a:ext cx="5747543" cy="175432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Which precision can we achieve for retrieving 50% of the top-</a:t>
            </a:r>
            <a:r>
              <a:rPr lang="en-US" sz="3600" i="1" dirty="0" smtClean="0"/>
              <a:t>512</a:t>
            </a:r>
            <a:r>
              <a:rPr lang="en-US" sz="3600" dirty="0" smtClean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3"/>
              <p:cNvSpPr txBox="1">
                <a:spLocks/>
              </p:cNvSpPr>
              <p:nvPr/>
            </p:nvSpPr>
            <p:spPr bwMode="auto">
              <a:xfrm>
                <a:off x="3648653" y="155491"/>
                <a:ext cx="2809297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50" b="1" kern="120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5pPr>
                <a:lvl6pPr marL="4572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6pPr>
                <a:lvl7pPr marL="9144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7pPr>
                <a:lvl8pPr marL="13716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8pPr>
                <a:lvl9pPr marL="18288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dirty="0">
                    <a:latin typeface="Verdana" charset="0"/>
                  </a:rPr>
                  <a:t>– Top-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1" name="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8653" y="155491"/>
                <a:ext cx="2809297" cy="1076325"/>
              </a:xfrm>
              <a:prstGeom prst="rect">
                <a:avLst/>
              </a:prstGeom>
              <a:blipFill rotWithShape="0">
                <a:blip r:embed="rId3"/>
                <a:stretch>
                  <a:fillRect l="-7826" b="-73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-16681"/>
          <a:stretch/>
        </p:blipFill>
        <p:spPr>
          <a:xfrm>
            <a:off x="47904" y="3947779"/>
            <a:ext cx="3009900" cy="3378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4" y="1288060"/>
            <a:ext cx="9144000" cy="25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Evaluation</a:t>
            </a:r>
            <a:endParaRPr lang="en-US" i="1" dirty="0">
              <a:latin typeface="Verdan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2" y="4176344"/>
            <a:ext cx="1801745" cy="204855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93FC-9524-4ED8-8DDD-5D27B8C3D8EC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44982" y="4281027"/>
            <a:ext cx="5747543" cy="175432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</a:t>
            </a:r>
            <a:r>
              <a:rPr lang="en-US" sz="3600" i="1" dirty="0" smtClean="0"/>
              <a:t>fast</a:t>
            </a:r>
            <a:r>
              <a:rPr lang="en-US" sz="3600" dirty="0" smtClean="0"/>
              <a:t> does the take for the algorithms to converge?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3"/>
              <p:cNvSpPr txBox="1">
                <a:spLocks/>
              </p:cNvSpPr>
              <p:nvPr/>
            </p:nvSpPr>
            <p:spPr bwMode="auto">
              <a:xfrm>
                <a:off x="3648653" y="155491"/>
                <a:ext cx="2809297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50" b="1" kern="120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5pPr>
                <a:lvl6pPr marL="4572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6pPr>
                <a:lvl7pPr marL="9144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7pPr>
                <a:lvl8pPr marL="13716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8pPr>
                <a:lvl9pPr marL="18288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dirty="0">
                    <a:latin typeface="Verdana" charset="0"/>
                  </a:rPr>
                  <a:t>– Top-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1" name="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8653" y="155491"/>
                <a:ext cx="2809297" cy="1076325"/>
              </a:xfrm>
              <a:prstGeom prst="rect">
                <a:avLst/>
              </a:prstGeom>
              <a:blipFill rotWithShape="0">
                <a:blip r:embed="rId3"/>
                <a:stretch>
                  <a:fillRect l="-7826" b="-73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-16681"/>
          <a:stretch/>
        </p:blipFill>
        <p:spPr>
          <a:xfrm>
            <a:off x="47904" y="3947779"/>
            <a:ext cx="3009900" cy="3378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379" y="1293445"/>
            <a:ext cx="9235440" cy="26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Evaluation</a:t>
            </a:r>
            <a:endParaRPr lang="en-US" i="1" dirty="0">
              <a:latin typeface="Verdan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66140"/>
            <a:ext cx="2438401" cy="277242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93FC-9524-4ED8-8DDD-5D27B8C3D8EC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2893" y="4249786"/>
            <a:ext cx="6454125" cy="193899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well can we estimate the sender’s packet count?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3523959" y="183201"/>
            <a:ext cx="602182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5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100" dirty="0">
                <a:latin typeface="Verdana" charset="0"/>
              </a:rPr>
              <a:t>– </a:t>
            </a:r>
            <a:r>
              <a:rPr lang="en-US" sz="3100" dirty="0" smtClean="0">
                <a:latin typeface="Verdana" charset="0"/>
              </a:rPr>
              <a:t>Frequency Estimation</a:t>
            </a:r>
            <a:endParaRPr lang="en-US" sz="3100" i="1" dirty="0">
              <a:latin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6" y="1308434"/>
            <a:ext cx="9144000" cy="26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Limited Associativity Effect</a:t>
            </a:r>
            <a:endParaRPr lang="en-US" dirty="0">
              <a:latin typeface="Verdana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388A-3A0B-45C3-BCC1-DE0DB89B3571}" type="datetime1">
              <a:rPr lang="en-US" smtClean="0"/>
              <a:t>11/1/2017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93FC-9524-4ED8-8DDD-5D27B8C3D8EC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378" y="1367957"/>
            <a:ext cx="9372600" cy="5182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902" t="53627" r="36790" b="11917"/>
          <a:stretch/>
        </p:blipFill>
        <p:spPr>
          <a:xfrm>
            <a:off x="3609688" y="4150258"/>
            <a:ext cx="2387337" cy="19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Randomization allows effective filtering of tail items and increased accuracy.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Small associativity allows data structure-less implementation – saving space and time.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4243-B10A-499C-ABCC-C85173C99896}" type="datetime1">
              <a:rPr lang="en-US" smtClean="0"/>
              <a:t>11/1/2017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93FC-9524-4ED8-8DDD-5D27B8C3D8EC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Image result for takea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47520"/>
            <a:ext cx="3020342" cy="18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96F6D114-2F61-46D6-817B-72D4A77787A6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19" y="1584952"/>
            <a:ext cx="5863612" cy="43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800" t="1" r="34633" b="61813"/>
          <a:stretch/>
        </p:blipFill>
        <p:spPr>
          <a:xfrm>
            <a:off x="-24267" y="1595899"/>
            <a:ext cx="2847975" cy="1998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9029" t="-727" r="-9410" b="61639"/>
          <a:stretch/>
        </p:blipFill>
        <p:spPr>
          <a:xfrm>
            <a:off x="3137655" y="1595899"/>
            <a:ext cx="3762375" cy="204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7848" t="-546" r="68985" b="61732"/>
          <a:stretch/>
        </p:blipFill>
        <p:spPr>
          <a:xfrm>
            <a:off x="5629907" y="1595899"/>
            <a:ext cx="3620979" cy="2031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2249" r="71239" b="9897"/>
          <a:stretch/>
        </p:blipFill>
        <p:spPr>
          <a:xfrm>
            <a:off x="-24267" y="3846580"/>
            <a:ext cx="2603612" cy="1953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319560" y="1597065"/>
            <a:ext cx="625756" cy="2123658"/>
            <a:chOff x="5917567" y="1318707"/>
            <a:chExt cx="625756" cy="2123658"/>
          </a:xfrm>
        </p:grpSpPr>
        <p:sp>
          <p:nvSpPr>
            <p:cNvPr id="11" name="TextBox 10"/>
            <p:cNvSpPr txBox="1"/>
            <p:nvPr/>
          </p:nvSpPr>
          <p:spPr>
            <a:xfrm>
              <a:off x="6208295" y="1318707"/>
              <a:ext cx="335028" cy="21236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1.0</a:t>
              </a:r>
            </a:p>
            <a:p>
              <a:endParaRPr lang="en-US" sz="800" dirty="0"/>
            </a:p>
            <a:p>
              <a:r>
                <a:rPr lang="en-US" sz="1600" dirty="0" smtClean="0"/>
                <a:t>0.8</a:t>
              </a:r>
            </a:p>
            <a:p>
              <a:endParaRPr lang="en-US" sz="800" dirty="0"/>
            </a:p>
            <a:p>
              <a:r>
                <a:rPr lang="en-US" sz="1600" dirty="0" smtClean="0"/>
                <a:t>0.6</a:t>
              </a:r>
            </a:p>
            <a:p>
              <a:endParaRPr lang="en-US" sz="800" dirty="0"/>
            </a:p>
            <a:p>
              <a:r>
                <a:rPr lang="en-US" sz="1600" dirty="0" smtClean="0"/>
                <a:t>0.4</a:t>
              </a:r>
            </a:p>
            <a:p>
              <a:endParaRPr lang="en-US" sz="800" dirty="0"/>
            </a:p>
            <a:p>
              <a:r>
                <a:rPr lang="en-US" sz="1600" dirty="0" smtClean="0"/>
                <a:t>0.2</a:t>
              </a:r>
            </a:p>
            <a:p>
              <a:endParaRPr lang="en-US" sz="800" dirty="0"/>
            </a:p>
            <a:p>
              <a:r>
                <a:rPr lang="en-US" sz="1600" dirty="0" smtClean="0"/>
                <a:t>0.0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739409" y="2270488"/>
              <a:ext cx="60253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Recall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5945" y="3588783"/>
                <a:ext cx="2835007" cy="280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5" y="3588783"/>
                <a:ext cx="2835007" cy="280077"/>
              </a:xfrm>
              <a:prstGeom prst="rect">
                <a:avLst/>
              </a:prstGeom>
              <a:blipFill rotWithShape="0">
                <a:blip r:embed="rId4"/>
                <a:stretch>
                  <a:fillRect l="-860" t="-434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34456" y="1632674"/>
            <a:ext cx="335028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1.0</a:t>
            </a:r>
          </a:p>
          <a:p>
            <a:endParaRPr lang="en-US" sz="800" dirty="0"/>
          </a:p>
          <a:p>
            <a:r>
              <a:rPr lang="en-US" sz="1600" dirty="0" smtClean="0"/>
              <a:t>0.8</a:t>
            </a:r>
          </a:p>
          <a:p>
            <a:endParaRPr lang="en-US" sz="800" dirty="0"/>
          </a:p>
          <a:p>
            <a:r>
              <a:rPr lang="en-US" sz="1600" dirty="0" smtClean="0"/>
              <a:t>0.6</a:t>
            </a:r>
          </a:p>
          <a:p>
            <a:endParaRPr lang="en-US" sz="800" dirty="0"/>
          </a:p>
          <a:p>
            <a:r>
              <a:rPr lang="en-US" sz="1600" dirty="0" smtClean="0"/>
              <a:t>0.4</a:t>
            </a:r>
          </a:p>
          <a:p>
            <a:endParaRPr lang="en-US" sz="800" dirty="0"/>
          </a:p>
          <a:p>
            <a:r>
              <a:rPr lang="en-US" sz="1600" dirty="0" smtClean="0"/>
              <a:t>0.2</a:t>
            </a:r>
          </a:p>
          <a:p>
            <a:endParaRPr lang="en-US" sz="800" dirty="0"/>
          </a:p>
          <a:p>
            <a:r>
              <a:rPr lang="en-US" sz="1600" dirty="0" smtClean="0"/>
              <a:t>0.0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18241" y="2572720"/>
            <a:ext cx="910314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Precision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93961" y="3591861"/>
                <a:ext cx="28325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61" y="3591861"/>
                <a:ext cx="283250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17" b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168134" y="3819553"/>
            <a:ext cx="145597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Recall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51735" y="1639848"/>
            <a:ext cx="721407" cy="2157257"/>
            <a:chOff x="6051378" y="1260092"/>
            <a:chExt cx="721407" cy="2157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302079" y="1260092"/>
                  <a:ext cx="470706" cy="215725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US" sz="1600" b="0" dirty="0" smtClean="0"/>
                </a:p>
                <a:p>
                  <a:endParaRPr lang="en-US" sz="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oMath>
                    </m:oMathPara>
                  </a14:m>
                  <a:endParaRPr lang="en-US" sz="800" dirty="0"/>
                </a:p>
                <a:p>
                  <a:endParaRPr lang="en-US" sz="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1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1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1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079" y="1260092"/>
                  <a:ext cx="470706" cy="215725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 rot="16200000">
              <a:off x="5202267" y="2167818"/>
              <a:ext cx="194444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Mean Square Error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82249" r="71239" b="9897"/>
          <a:stretch/>
        </p:blipFill>
        <p:spPr>
          <a:xfrm>
            <a:off x="6461083" y="3881246"/>
            <a:ext cx="2603612" cy="195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51295" y="3623449"/>
                <a:ext cx="2835007" cy="280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295" y="3623449"/>
                <a:ext cx="2835007" cy="280077"/>
              </a:xfrm>
              <a:prstGeom prst="rect">
                <a:avLst/>
              </a:prstGeom>
              <a:blipFill rotWithShape="0">
                <a:blip r:embed="rId7"/>
                <a:stretch>
                  <a:fillRect l="-860" t="-2174" b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196" y="4451385"/>
            <a:ext cx="2526503" cy="19641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26303" y="4357831"/>
            <a:ext cx="335028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1.0</a:t>
            </a:r>
          </a:p>
          <a:p>
            <a:endParaRPr lang="en-US" sz="800" dirty="0"/>
          </a:p>
          <a:p>
            <a:r>
              <a:rPr lang="en-US" sz="1600" dirty="0" smtClean="0"/>
              <a:t>0.8</a:t>
            </a:r>
          </a:p>
          <a:p>
            <a:endParaRPr lang="en-US" sz="800" dirty="0"/>
          </a:p>
          <a:p>
            <a:r>
              <a:rPr lang="en-US" sz="1600" dirty="0" smtClean="0"/>
              <a:t>0.6</a:t>
            </a:r>
          </a:p>
          <a:p>
            <a:endParaRPr lang="en-US" sz="800" dirty="0"/>
          </a:p>
          <a:p>
            <a:r>
              <a:rPr lang="en-US" sz="1600" dirty="0" smtClean="0"/>
              <a:t>0.4</a:t>
            </a:r>
          </a:p>
          <a:p>
            <a:endParaRPr lang="en-US" sz="800" dirty="0"/>
          </a:p>
          <a:p>
            <a:r>
              <a:rPr lang="en-US" sz="1600" dirty="0" smtClean="0"/>
              <a:t>0.2</a:t>
            </a:r>
          </a:p>
          <a:p>
            <a:endParaRPr lang="en-US" sz="800" dirty="0"/>
          </a:p>
          <a:p>
            <a:r>
              <a:rPr lang="en-US" sz="1600" dirty="0" smtClean="0"/>
              <a:t>0.0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530359" y="5309612"/>
            <a:ext cx="602537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Recall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559" y="6654892"/>
            <a:ext cx="8975754" cy="2308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 smtClean="0"/>
              <a:t> Number of Packets [x100K]	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3902" y="6356333"/>
                <a:ext cx="27747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02" y="6356333"/>
                <a:ext cx="277479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099" r="-1099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0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82249"/>
          <a:stretch/>
        </p:blipFill>
        <p:spPr>
          <a:xfrm>
            <a:off x="0" y="3614283"/>
            <a:ext cx="9052560" cy="4415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b="20821"/>
          <a:stretch/>
        </p:blipFill>
        <p:spPr>
          <a:xfrm>
            <a:off x="0" y="1261967"/>
            <a:ext cx="9144000" cy="19937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876516" y="1272286"/>
            <a:ext cx="619392" cy="2080121"/>
            <a:chOff x="6051378" y="1260092"/>
            <a:chExt cx="619392" cy="2080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02079" y="1260092"/>
                  <a:ext cx="368691" cy="2080121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oMath>
                    </m:oMathPara>
                  </a14:m>
                  <a:endParaRPr lang="en-US" sz="15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US" sz="1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oMath>
                    </m:oMathPara>
                  </a14:m>
                  <a:endParaRPr lang="en-US" sz="1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1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en-US" sz="1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5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5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50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079" y="1260092"/>
                  <a:ext cx="368691" cy="20801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333" r="-1667" b="-2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 rot="16200000">
              <a:off x="5202267" y="2148175"/>
              <a:ext cx="194444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Mean Square Error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370024" y="1241250"/>
            <a:ext cx="727097" cy="2249590"/>
            <a:chOff x="5941014" y="1236646"/>
            <a:chExt cx="727097" cy="2249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196572" y="1236646"/>
                  <a:ext cx="471539" cy="224959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oMath>
                    </m:oMathPara>
                  </a14:m>
                  <a:endParaRPr lang="en-US" sz="100" dirty="0" smtClean="0"/>
                </a:p>
                <a:p>
                  <a:endParaRPr lang="en-US" sz="5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US" sz="800" dirty="0"/>
                </a:p>
                <a:p>
                  <a:endParaRPr lang="en-US" sz="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oMath>
                    </m:oMathPara>
                  </a14:m>
                  <a:endParaRPr lang="en-US" sz="800" dirty="0"/>
                </a:p>
                <a:p>
                  <a:endParaRPr lang="en-US" sz="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800" dirty="0"/>
                </a:p>
                <a:p>
                  <a:endParaRPr lang="en-US" sz="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en-US" sz="800" dirty="0" smtClean="0"/>
                </a:p>
                <a:p>
                  <a:endParaRPr lang="en-US" sz="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800" dirty="0" smtClean="0"/>
                </a:p>
                <a:p>
                  <a:endParaRPr lang="en-US" sz="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572" y="1236646"/>
                  <a:ext cx="471539" cy="224959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 rot="16200000">
              <a:off x="5091903" y="2153380"/>
              <a:ext cx="194444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Mean Square Error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6338" y="3261917"/>
            <a:ext cx="5946324" cy="287134"/>
            <a:chOff x="242464" y="3261917"/>
            <a:chExt cx="5946324" cy="287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42464" y="3261917"/>
                  <a:ext cx="2835007" cy="2800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64" y="3261917"/>
                  <a:ext cx="2835007" cy="2800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58" t="-2174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353781" y="3268974"/>
                  <a:ext cx="2835007" cy="2800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3781" y="3268974"/>
                  <a:ext cx="2835007" cy="2800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075" t="-2174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5922463" y="1250258"/>
            <a:ext cx="721407" cy="2157257"/>
            <a:chOff x="6051378" y="1260092"/>
            <a:chExt cx="721407" cy="2157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302079" y="1260092"/>
                  <a:ext cx="470706" cy="215725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US" sz="1600" b="0" dirty="0" smtClean="0"/>
                </a:p>
                <a:p>
                  <a:endParaRPr lang="en-US" sz="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oMath>
                    </m:oMathPara>
                  </a14:m>
                  <a:endParaRPr lang="en-US" sz="800" dirty="0"/>
                </a:p>
                <a:p>
                  <a:endParaRPr lang="en-US" sz="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1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1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1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079" y="1260092"/>
                  <a:ext cx="470706" cy="215725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 rot="16200000">
              <a:off x="5202267" y="2167818"/>
              <a:ext cx="194444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Mean Square Error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65749" y="3284001"/>
                <a:ext cx="2835007" cy="280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49" y="3284001"/>
                <a:ext cx="2835007" cy="280077"/>
              </a:xfrm>
              <a:prstGeom prst="rect">
                <a:avLst/>
              </a:prstGeom>
              <a:blipFill rotWithShape="0">
                <a:blip r:embed="rId9"/>
                <a:stretch>
                  <a:fillRect l="-1075" t="-434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5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t="92598" b="-476"/>
          <a:stretch/>
        </p:blipFill>
        <p:spPr>
          <a:xfrm>
            <a:off x="260599" y="3230357"/>
            <a:ext cx="9144000" cy="19482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8846" y="2967331"/>
            <a:ext cx="897575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 smtClean="0"/>
              <a:t> Number of Packets [x100K]	       Number </a:t>
            </a:r>
            <a:r>
              <a:rPr lang="en-US" sz="1500" dirty="0"/>
              <a:t>of Packets [x100K]	</a:t>
            </a:r>
            <a:r>
              <a:rPr lang="en-US" sz="1600" dirty="0" smtClean="0"/>
              <a:t>  </a:t>
            </a:r>
            <a:r>
              <a:rPr lang="en-US" dirty="0" smtClean="0"/>
              <a:t>   </a:t>
            </a:r>
            <a:r>
              <a:rPr lang="en-US" sz="1500" dirty="0" smtClean="0"/>
              <a:t>Number </a:t>
            </a:r>
            <a:r>
              <a:rPr lang="en-US" sz="1500" dirty="0"/>
              <a:t>of </a:t>
            </a:r>
            <a:r>
              <a:rPr lang="en-US" sz="1500" dirty="0" smtClean="0"/>
              <a:t>Videos [x100K]</a:t>
            </a:r>
            <a:endParaRPr lang="en-US" sz="15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378" y="721484"/>
            <a:ext cx="9293745" cy="2136903"/>
            <a:chOff x="-231843" y="4087755"/>
            <a:chExt cx="9293745" cy="213690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/>
            <a:srcRect r="1861" b="21700"/>
            <a:stretch/>
          </p:blipFill>
          <p:spPr>
            <a:xfrm>
              <a:off x="88040" y="4156884"/>
              <a:ext cx="8973862" cy="1856893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5988887" y="4087755"/>
              <a:ext cx="660926" cy="2123658"/>
              <a:chOff x="5924929" y="1318707"/>
              <a:chExt cx="660926" cy="2123658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250827" y="1318707"/>
                <a:ext cx="335028" cy="21236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1.0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0.8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0.6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0.4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0.2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6200000">
                <a:off x="5746771" y="2270488"/>
                <a:ext cx="60253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Recall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853576" y="4101000"/>
              <a:ext cx="660926" cy="2123658"/>
              <a:chOff x="5882397" y="1318707"/>
              <a:chExt cx="660926" cy="212365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6208295" y="1318707"/>
                <a:ext cx="335028" cy="21236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1.0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0.8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0.6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0.4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0.2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6200000">
                <a:off x="5704239" y="2270488"/>
                <a:ext cx="60253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Recall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-231843" y="4087937"/>
              <a:ext cx="660926" cy="2123658"/>
              <a:chOff x="5882397" y="1318707"/>
              <a:chExt cx="660926" cy="2123658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208295" y="1318707"/>
                <a:ext cx="335028" cy="21236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1.0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0.8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0.6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0.4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0.2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6200000">
                <a:off x="5704239" y="2270488"/>
                <a:ext cx="60253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Recall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8315" y="2668772"/>
                <a:ext cx="267220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15" y="2668772"/>
                <a:ext cx="267220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28" r="-228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640547" y="2658138"/>
                <a:ext cx="267220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547" y="2658138"/>
                <a:ext cx="2672205" cy="276999"/>
              </a:xfrm>
              <a:prstGeom prst="rect">
                <a:avLst/>
              </a:prstGeom>
              <a:blipFill rotWithShape="0">
                <a:blip r:embed="rId5"/>
                <a:stretch>
                  <a:fillRect r="-228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05526" y="2669067"/>
                <a:ext cx="267220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526" y="2669067"/>
                <a:ext cx="2672205" cy="276999"/>
              </a:xfrm>
              <a:prstGeom prst="rect">
                <a:avLst/>
              </a:prstGeom>
              <a:blipFill rotWithShape="0">
                <a:blip r:embed="rId6"/>
                <a:stretch>
                  <a:fillRect r="-228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2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b="21202"/>
          <a:stretch/>
        </p:blipFill>
        <p:spPr>
          <a:xfrm>
            <a:off x="383852" y="1371587"/>
            <a:ext cx="9144000" cy="19487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24529" y="1330442"/>
            <a:ext cx="335028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1.0</a:t>
            </a:r>
          </a:p>
          <a:p>
            <a:endParaRPr lang="en-US" sz="800" dirty="0"/>
          </a:p>
          <a:p>
            <a:r>
              <a:rPr lang="en-US" sz="1600" dirty="0" smtClean="0"/>
              <a:t>0.8</a:t>
            </a:r>
          </a:p>
          <a:p>
            <a:endParaRPr lang="en-US" sz="800" dirty="0"/>
          </a:p>
          <a:p>
            <a:r>
              <a:rPr lang="en-US" sz="1600" dirty="0" smtClean="0"/>
              <a:t>0.6</a:t>
            </a:r>
          </a:p>
          <a:p>
            <a:endParaRPr lang="en-US" sz="800" dirty="0"/>
          </a:p>
          <a:p>
            <a:r>
              <a:rPr lang="en-US" sz="1600" dirty="0" smtClean="0"/>
              <a:t>0.4</a:t>
            </a:r>
          </a:p>
          <a:p>
            <a:endParaRPr lang="en-US" sz="800" dirty="0"/>
          </a:p>
          <a:p>
            <a:r>
              <a:rPr lang="en-US" sz="1600" dirty="0" smtClean="0"/>
              <a:t>0.2</a:t>
            </a:r>
          </a:p>
          <a:p>
            <a:endParaRPr lang="en-US" sz="800" dirty="0"/>
          </a:p>
          <a:p>
            <a:r>
              <a:rPr lang="en-US" sz="1600" dirty="0" smtClean="0"/>
              <a:t>0.0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43940" y="1318200"/>
            <a:ext cx="335028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1.0</a:t>
            </a:r>
          </a:p>
          <a:p>
            <a:endParaRPr lang="en-US" sz="800" dirty="0"/>
          </a:p>
          <a:p>
            <a:r>
              <a:rPr lang="en-US" sz="1600" dirty="0" smtClean="0"/>
              <a:t>0.8</a:t>
            </a:r>
          </a:p>
          <a:p>
            <a:endParaRPr lang="en-US" sz="800" dirty="0"/>
          </a:p>
          <a:p>
            <a:r>
              <a:rPr lang="en-US" sz="1600" dirty="0" smtClean="0"/>
              <a:t>0.6</a:t>
            </a:r>
          </a:p>
          <a:p>
            <a:endParaRPr lang="en-US" sz="800" dirty="0"/>
          </a:p>
          <a:p>
            <a:r>
              <a:rPr lang="en-US" sz="1600" dirty="0" smtClean="0"/>
              <a:t>0.4</a:t>
            </a:r>
          </a:p>
          <a:p>
            <a:endParaRPr lang="en-US" sz="800" dirty="0"/>
          </a:p>
          <a:p>
            <a:r>
              <a:rPr lang="en-US" sz="1600" dirty="0" smtClean="0"/>
              <a:t>0.2</a:t>
            </a:r>
          </a:p>
          <a:p>
            <a:endParaRPr lang="en-US" sz="800" dirty="0"/>
          </a:p>
          <a:p>
            <a:r>
              <a:rPr lang="en-US" sz="1600" dirty="0" smtClean="0"/>
              <a:t>0.0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2579" y="1317017"/>
            <a:ext cx="335028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1.0</a:t>
            </a:r>
          </a:p>
          <a:p>
            <a:endParaRPr lang="en-US" sz="800" dirty="0"/>
          </a:p>
          <a:p>
            <a:r>
              <a:rPr lang="en-US" sz="1600" dirty="0" smtClean="0"/>
              <a:t>0.8</a:t>
            </a:r>
          </a:p>
          <a:p>
            <a:endParaRPr lang="en-US" sz="800" dirty="0"/>
          </a:p>
          <a:p>
            <a:r>
              <a:rPr lang="en-US" sz="1600" dirty="0" smtClean="0"/>
              <a:t>0.6</a:t>
            </a:r>
          </a:p>
          <a:p>
            <a:endParaRPr lang="en-US" sz="800" dirty="0"/>
          </a:p>
          <a:p>
            <a:r>
              <a:rPr lang="en-US" sz="1600" dirty="0" smtClean="0"/>
              <a:t>0.4</a:t>
            </a:r>
          </a:p>
          <a:p>
            <a:endParaRPr lang="en-US" sz="800" dirty="0"/>
          </a:p>
          <a:p>
            <a:r>
              <a:rPr lang="en-US" sz="1600" dirty="0" smtClean="0"/>
              <a:t>0.2</a:t>
            </a:r>
          </a:p>
          <a:p>
            <a:endParaRPr lang="en-US" sz="800" dirty="0"/>
          </a:p>
          <a:p>
            <a:r>
              <a:rPr lang="en-US" sz="1600" dirty="0" smtClean="0"/>
              <a:t>0.0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011043" y="2270488"/>
            <a:ext cx="910314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Precision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2908314" y="2270488"/>
            <a:ext cx="910314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Precision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312456" y="2273013"/>
            <a:ext cx="910314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Precision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18853" y="3273552"/>
                <a:ext cx="28325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853" y="3273552"/>
                <a:ext cx="283250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796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t="92598" b="-476"/>
          <a:stretch/>
        </p:blipFill>
        <p:spPr>
          <a:xfrm>
            <a:off x="450112" y="3793379"/>
            <a:ext cx="9144000" cy="19482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590259" y="3512367"/>
            <a:ext cx="7712767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Recall					</a:t>
            </a:r>
            <a:r>
              <a:rPr lang="en-US" sz="1600" dirty="0" smtClean="0"/>
              <a:t>      Recall</a:t>
            </a:r>
            <a:r>
              <a:rPr lang="en-US" sz="1600" dirty="0"/>
              <a:t>					</a:t>
            </a:r>
            <a:r>
              <a:rPr lang="en-US" sz="1600" dirty="0" smtClean="0"/>
              <a:t>    Recall</a:t>
            </a:r>
            <a:r>
              <a:rPr lang="en-US" sz="1600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8814" y="3265851"/>
                <a:ext cx="28325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4" y="3265851"/>
                <a:ext cx="283250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011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7157" y="3273552"/>
                <a:ext cx="28325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157" y="3273552"/>
                <a:ext cx="283250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17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0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250B63C2-F97D-4562-A472-13101C87FC7D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Motivation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0" y="1573668"/>
            <a:ext cx="9144000" cy="4389437"/>
          </a:xfrm>
        </p:spPr>
        <p:txBody>
          <a:bodyPr/>
          <a:lstStyle/>
          <a:p>
            <a:r>
              <a:rPr lang="en-US" sz="3600" dirty="0" smtClean="0">
                <a:latin typeface="Verdana" charset="0"/>
              </a:rPr>
              <a:t>Computing network statistics.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Verdana" charset="0"/>
              </a:rPr>
              <a:t>Load balancing, Fairness, Anomaly detection.</a:t>
            </a:r>
            <a:endParaRPr lang="en-US" sz="28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Verdana" charset="0"/>
              </a:rPr>
              <a:t>Monitoring a large number of flows.</a:t>
            </a:r>
          </a:p>
          <a:p>
            <a:endParaRPr lang="en-US" sz="3600" dirty="0">
              <a:latin typeface="Verdana" charset="0"/>
            </a:endParaRPr>
          </a:p>
          <a:p>
            <a:r>
              <a:rPr lang="en-US" sz="3600" dirty="0" smtClean="0">
                <a:latin typeface="Verdana" charset="0"/>
              </a:rPr>
              <a:t>Allowing real-time queries.</a:t>
            </a:r>
          </a:p>
          <a:p>
            <a:endParaRPr lang="en-US" sz="3600" dirty="0" smtClean="0">
              <a:latin typeface="Verdana" charset="0"/>
            </a:endParaRPr>
          </a:p>
          <a:p>
            <a:endParaRPr lang="en-US" sz="3600" dirty="0">
              <a:latin typeface="Verdana" charset="0"/>
            </a:endParaRPr>
          </a:p>
          <a:p>
            <a:pPr marL="0" indent="0">
              <a:buNone/>
            </a:pPr>
            <a:endParaRPr lang="en-US" sz="36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 rotWithShape="1">
          <a:blip r:embed="rId2"/>
          <a:srcRect b="22779"/>
          <a:stretch/>
        </p:blipFill>
        <p:spPr>
          <a:xfrm>
            <a:off x="6221" y="1384326"/>
            <a:ext cx="9144000" cy="1920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82249"/>
          <a:stretch/>
        </p:blipFill>
        <p:spPr>
          <a:xfrm>
            <a:off x="0" y="3614283"/>
            <a:ext cx="9052560" cy="44155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82397" y="1318707"/>
            <a:ext cx="741720" cy="2123658"/>
            <a:chOff x="5882397" y="1318707"/>
            <a:chExt cx="741720" cy="2123658"/>
          </a:xfrm>
        </p:grpSpPr>
        <p:sp>
          <p:nvSpPr>
            <p:cNvPr id="11" name="TextBox 10"/>
            <p:cNvSpPr txBox="1"/>
            <p:nvPr/>
          </p:nvSpPr>
          <p:spPr>
            <a:xfrm>
              <a:off x="6289089" y="1318707"/>
              <a:ext cx="335028" cy="21236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1.0</a:t>
              </a:r>
            </a:p>
            <a:p>
              <a:endParaRPr lang="en-US" sz="800" dirty="0"/>
            </a:p>
            <a:p>
              <a:r>
                <a:rPr lang="en-US" sz="1600" dirty="0" smtClean="0"/>
                <a:t>0.8</a:t>
              </a:r>
            </a:p>
            <a:p>
              <a:endParaRPr lang="en-US" sz="800" dirty="0"/>
            </a:p>
            <a:p>
              <a:r>
                <a:rPr lang="en-US" sz="1600" dirty="0" smtClean="0"/>
                <a:t>0.6</a:t>
              </a:r>
            </a:p>
            <a:p>
              <a:endParaRPr lang="en-US" sz="800" dirty="0"/>
            </a:p>
            <a:p>
              <a:r>
                <a:rPr lang="en-US" sz="1600" dirty="0" smtClean="0"/>
                <a:t>0.4</a:t>
              </a:r>
            </a:p>
            <a:p>
              <a:endParaRPr lang="en-US" sz="800" dirty="0"/>
            </a:p>
            <a:p>
              <a:r>
                <a:rPr lang="en-US" sz="1600" dirty="0" smtClean="0"/>
                <a:t>0.2</a:t>
              </a:r>
            </a:p>
            <a:p>
              <a:endParaRPr lang="en-US" sz="800" dirty="0"/>
            </a:p>
            <a:p>
              <a:r>
                <a:rPr lang="en-US" sz="1600" dirty="0" smtClean="0"/>
                <a:t>0.0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704239" y="2270488"/>
              <a:ext cx="60253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Recall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65749" y="3284001"/>
                <a:ext cx="2835007" cy="280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49" y="3284001"/>
                <a:ext cx="2835007" cy="280077"/>
              </a:xfrm>
              <a:prstGeom prst="rect">
                <a:avLst/>
              </a:prstGeom>
              <a:blipFill rotWithShape="0">
                <a:blip r:embed="rId3"/>
                <a:stretch>
                  <a:fillRect l="-1075" t="-434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789618" y="1331952"/>
            <a:ext cx="709052" cy="2123658"/>
            <a:chOff x="5882397" y="1318707"/>
            <a:chExt cx="709052" cy="2123658"/>
          </a:xfrm>
        </p:grpSpPr>
        <p:sp>
          <p:nvSpPr>
            <p:cNvPr id="15" name="TextBox 14"/>
            <p:cNvSpPr txBox="1"/>
            <p:nvPr/>
          </p:nvSpPr>
          <p:spPr>
            <a:xfrm>
              <a:off x="6256421" y="1318707"/>
              <a:ext cx="335028" cy="21236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1.0</a:t>
              </a:r>
            </a:p>
            <a:p>
              <a:endParaRPr lang="en-US" sz="800" dirty="0"/>
            </a:p>
            <a:p>
              <a:r>
                <a:rPr lang="en-US" sz="1600" dirty="0" smtClean="0"/>
                <a:t>0.8</a:t>
              </a:r>
            </a:p>
            <a:p>
              <a:endParaRPr lang="en-US" sz="800" dirty="0"/>
            </a:p>
            <a:p>
              <a:r>
                <a:rPr lang="en-US" sz="1600" dirty="0" smtClean="0"/>
                <a:t>0.6</a:t>
              </a:r>
            </a:p>
            <a:p>
              <a:endParaRPr lang="en-US" sz="800" dirty="0"/>
            </a:p>
            <a:p>
              <a:r>
                <a:rPr lang="en-US" sz="1600" dirty="0" smtClean="0"/>
                <a:t>0.4</a:t>
              </a:r>
            </a:p>
            <a:p>
              <a:endParaRPr lang="en-US" sz="800" dirty="0"/>
            </a:p>
            <a:p>
              <a:r>
                <a:rPr lang="en-US" sz="1600" dirty="0" smtClean="0"/>
                <a:t>0.2</a:t>
              </a:r>
            </a:p>
            <a:p>
              <a:endParaRPr lang="en-US" sz="800" dirty="0"/>
            </a:p>
            <a:p>
              <a:r>
                <a:rPr lang="en-US" sz="1600" dirty="0" smtClean="0"/>
                <a:t>0.0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5704239" y="2270488"/>
              <a:ext cx="60253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Recall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95801" y="1318889"/>
            <a:ext cx="660926" cy="2123658"/>
            <a:chOff x="5882397" y="1318707"/>
            <a:chExt cx="660926" cy="2123658"/>
          </a:xfrm>
        </p:grpSpPr>
        <p:sp>
          <p:nvSpPr>
            <p:cNvPr id="18" name="TextBox 17"/>
            <p:cNvSpPr txBox="1"/>
            <p:nvPr/>
          </p:nvSpPr>
          <p:spPr>
            <a:xfrm>
              <a:off x="6208295" y="1318707"/>
              <a:ext cx="335028" cy="21236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1.0</a:t>
              </a:r>
            </a:p>
            <a:p>
              <a:endParaRPr lang="en-US" sz="800" dirty="0"/>
            </a:p>
            <a:p>
              <a:r>
                <a:rPr lang="en-US" sz="1600" dirty="0" smtClean="0"/>
                <a:t>0.8</a:t>
              </a:r>
            </a:p>
            <a:p>
              <a:endParaRPr lang="en-US" sz="800" dirty="0"/>
            </a:p>
            <a:p>
              <a:r>
                <a:rPr lang="en-US" sz="1600" dirty="0" smtClean="0"/>
                <a:t>0.6</a:t>
              </a:r>
            </a:p>
            <a:p>
              <a:endParaRPr lang="en-US" sz="800" dirty="0"/>
            </a:p>
            <a:p>
              <a:r>
                <a:rPr lang="en-US" sz="1600" dirty="0" smtClean="0"/>
                <a:t>0.4</a:t>
              </a:r>
            </a:p>
            <a:p>
              <a:endParaRPr lang="en-US" sz="800" dirty="0"/>
            </a:p>
            <a:p>
              <a:r>
                <a:rPr lang="en-US" sz="1600" dirty="0" smtClean="0"/>
                <a:t>0.2</a:t>
              </a:r>
            </a:p>
            <a:p>
              <a:endParaRPr lang="en-US" sz="800" dirty="0"/>
            </a:p>
            <a:p>
              <a:r>
                <a:rPr lang="en-US" sz="1600" dirty="0" smtClean="0"/>
                <a:t>0.0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5704239" y="2270488"/>
              <a:ext cx="60253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Recall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6338" y="3261917"/>
            <a:ext cx="5946324" cy="287134"/>
            <a:chOff x="242464" y="3261917"/>
            <a:chExt cx="5946324" cy="287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42464" y="3261917"/>
                  <a:ext cx="2835007" cy="2800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64" y="3261917"/>
                  <a:ext cx="2835007" cy="2800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58" t="-2174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353781" y="3268974"/>
                  <a:ext cx="2835007" cy="2800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3781" y="3268974"/>
                  <a:ext cx="2835007" cy="2800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75" t="-2174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79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F1C890AA-1350-4F35-86A1-FD40997611D6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Frequency Estimation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Verdana" charset="0"/>
              </a:rPr>
              <a:t>How many packets has       sent?  How about      ?</a:t>
            </a:r>
          </a:p>
          <a:p>
            <a:pPr marL="0" indent="0">
              <a:buNone/>
            </a:pPr>
            <a:endParaRPr lang="en-US" sz="3600" dirty="0" smtClean="0">
              <a:latin typeface="Verdana" charset="0"/>
            </a:endParaRPr>
          </a:p>
          <a:p>
            <a:pPr marL="0" indent="0">
              <a:buNone/>
            </a:pPr>
            <a:endParaRPr lang="en-US" sz="3600" dirty="0" smtClean="0">
              <a:latin typeface="Verdana" charset="0"/>
            </a:endParaRPr>
          </a:p>
          <a:p>
            <a:r>
              <a:rPr lang="en-US" sz="3600" dirty="0" smtClean="0">
                <a:latin typeface="Verdana" charset="0"/>
              </a:rPr>
              <a:t>Can’t allocate a counter for each flow!</a:t>
            </a:r>
          </a:p>
          <a:p>
            <a:endParaRPr lang="en-US" sz="3600" dirty="0">
              <a:latin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82100" y="4592827"/>
            <a:ext cx="18688665" cy="548640"/>
            <a:chOff x="9182100" y="4592827"/>
            <a:chExt cx="18688665" cy="548640"/>
          </a:xfrm>
        </p:grpSpPr>
        <p:sp>
          <p:nvSpPr>
            <p:cNvPr id="43" name="Rectangle 42"/>
            <p:cNvSpPr/>
            <p:nvPr/>
          </p:nvSpPr>
          <p:spPr>
            <a:xfrm>
              <a:off x="10782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553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325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0965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8679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639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410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182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592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363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134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9062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6776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449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220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991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414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186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957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728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500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271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3043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2814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224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995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767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5386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3100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081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52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624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7386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7157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6929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6700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472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209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980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751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523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8294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066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7837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608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018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0790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0561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333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0104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875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9647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418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2847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619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2390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161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933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04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476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247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4009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3781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3552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3323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3095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5832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5603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5375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51466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49180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4689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4460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4232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7642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7413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184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69563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67277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6499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6270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6041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206090" y="3375503"/>
            <a:ext cx="19202400" cy="465453"/>
            <a:chOff x="-4123283" y="3879521"/>
            <a:chExt cx="19202400" cy="465453"/>
          </a:xfrm>
        </p:grpSpPr>
        <p:pic>
          <p:nvPicPr>
            <p:cNvPr id="126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319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4106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8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77639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63923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3649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73067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4563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3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5020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4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477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5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935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6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6849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7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95927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8221117" y="387952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91355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8678317" y="3879521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1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0049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2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0964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3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10507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1421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1878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6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335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7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793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3250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9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7075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0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1647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1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62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2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22775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9059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8203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63117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6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2734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448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656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9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84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0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-22944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36660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27516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1232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4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32088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5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18372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9228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1380083" y="3887007"/>
              <a:ext cx="457200" cy="457200"/>
            </a:xfrm>
            <a:prstGeom prst="rect">
              <a:avLst/>
            </a:prstGeom>
            <a:noFill/>
            <a:extLst/>
          </p:spPr>
        </p:pic>
      </p:grpSp>
      <p:pic>
        <p:nvPicPr>
          <p:cNvPr id="169" name="Picture 18" descr="Image result for futurama bender bla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6325735" y="1784489"/>
            <a:ext cx="731520" cy="731520"/>
          </a:xfrm>
          <a:prstGeom prst="rect">
            <a:avLst/>
          </a:prstGeom>
          <a:noFill/>
          <a:extLst/>
        </p:spPr>
      </p:pic>
      <p:pic>
        <p:nvPicPr>
          <p:cNvPr id="170" name="Picture 6" descr="Related image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3422650" y="2608814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3.33559 0.0319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88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200652" y="1645920"/>
            <a:ext cx="8326438" cy="4389437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Keep a set of </a:t>
            </a:r>
            <a:r>
              <a:rPr lang="en-US" i="1" dirty="0" smtClean="0">
                <a:latin typeface="Verdana" charset="0"/>
              </a:rPr>
              <a:t>m</a:t>
            </a:r>
            <a:r>
              <a:rPr lang="en-US" dirty="0" smtClean="0">
                <a:latin typeface="Verdana" charset="0"/>
              </a:rPr>
              <a:t> counters.</a:t>
            </a:r>
          </a:p>
          <a:p>
            <a:pPr lvl="1"/>
            <a:r>
              <a:rPr lang="en-US" dirty="0" smtClean="0">
                <a:latin typeface="Verdana" charset="0"/>
              </a:rPr>
              <a:t>Each counter keeps the ID of the associated item.</a:t>
            </a:r>
            <a:endParaRPr lang="en-US" dirty="0">
              <a:latin typeface="Verdana" charset="0"/>
            </a:endParaRPr>
          </a:p>
          <a:p>
            <a:r>
              <a:rPr lang="en-US" dirty="0" smtClean="0">
                <a:latin typeface="Verdana" charset="0"/>
              </a:rPr>
              <a:t>If an element that had a counter arrives, increase its value by one.</a:t>
            </a:r>
          </a:p>
          <a:p>
            <a:r>
              <a:rPr lang="en-US" dirty="0" smtClean="0">
                <a:latin typeface="Verdana" charset="0"/>
              </a:rPr>
              <a:t>If an element without a counter arrive, allocate it with the minimal counter and increment.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F6B775B2-BDC8-4AE8-A9FE-2AE17847C5F2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Space Saving </a:t>
            </a:r>
            <a:r>
              <a:rPr lang="en-US" b="0" dirty="0" smtClean="0">
                <a:latin typeface="Verdana" charset="0"/>
              </a:rPr>
              <a:t>(</a:t>
            </a:r>
            <a:r>
              <a:rPr lang="en-US" b="0" dirty="0" err="1" smtClean="0"/>
              <a:t>Metwally</a:t>
            </a:r>
            <a:r>
              <a:rPr lang="en-US" b="0" dirty="0"/>
              <a:t> </a:t>
            </a:r>
            <a:r>
              <a:rPr lang="en-US" b="0" dirty="0" smtClean="0"/>
              <a:t>et al.)</a:t>
            </a:r>
            <a:endParaRPr lang="en-US" dirty="0">
              <a:latin typeface="Verdan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7900" y="4592827"/>
            <a:ext cx="1887372" cy="17635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Connector 6"/>
          <p:cNvCxnSpPr/>
          <p:nvPr/>
        </p:nvCxnSpPr>
        <p:spPr>
          <a:xfrm>
            <a:off x="2247900" y="4981575"/>
            <a:ext cx="18873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2247900" y="5675153"/>
            <a:ext cx="18873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3060530" y="4598595"/>
            <a:ext cx="0" cy="17635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1002" y="4584947"/>
            <a:ext cx="13228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Value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392838" y="4592754"/>
            <a:ext cx="13228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ID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363264" y="5081875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3357706" y="5772355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3363264" y="5081875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3363264" y="5772355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357309" y="5070699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348977" y="5762518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3346530" y="5083557"/>
            <a:ext cx="4873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3" name="Content Placeholder 4"/>
          <p:cNvSpPr txBox="1">
            <a:spLocks/>
          </p:cNvSpPr>
          <p:nvPr/>
        </p:nvSpPr>
        <p:spPr bwMode="auto">
          <a:xfrm>
            <a:off x="365125" y="1643076"/>
            <a:ext cx="8326438" cy="284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Verdana" charset="0"/>
              </a:rPr>
              <a:t>When queried for an element that has a counter, we return its value.</a:t>
            </a:r>
          </a:p>
          <a:p>
            <a:pPr lvl="1"/>
            <a:r>
              <a:rPr lang="en-US" i="1" dirty="0" smtClean="0">
                <a:latin typeface="Verdana" charset="0"/>
              </a:rPr>
              <a:t>Query</a:t>
            </a:r>
            <a:r>
              <a:rPr lang="en-US" sz="2800" i="1" dirty="0" smtClean="0">
                <a:latin typeface="Verdana" charset="0"/>
              </a:rPr>
              <a:t>(    )</a:t>
            </a:r>
            <a:r>
              <a:rPr lang="en-US" i="1" dirty="0" smtClean="0">
                <a:latin typeface="Verdana" charset="0"/>
              </a:rPr>
              <a:t> </a:t>
            </a:r>
            <a:r>
              <a:rPr lang="en-US" dirty="0" smtClean="0">
                <a:latin typeface="Verdana" charset="0"/>
              </a:rPr>
              <a:t>returns </a:t>
            </a:r>
            <a:r>
              <a:rPr lang="en-US" i="1" dirty="0" smtClean="0">
                <a:latin typeface="Verdana" charset="0"/>
              </a:rPr>
              <a:t>3</a:t>
            </a:r>
          </a:p>
          <a:p>
            <a:r>
              <a:rPr lang="en-US" dirty="0" smtClean="0">
                <a:latin typeface="Verdana" charset="0"/>
              </a:rPr>
              <a:t>When queried for unmonitored element, return the value of the minimal counter.</a:t>
            </a:r>
          </a:p>
          <a:p>
            <a:pPr lvl="1"/>
            <a:r>
              <a:rPr lang="en-US" i="1" dirty="0">
                <a:latin typeface="Verdana" charset="0"/>
              </a:rPr>
              <a:t>Query </a:t>
            </a:r>
            <a:r>
              <a:rPr lang="en-US" sz="2800" i="1" dirty="0">
                <a:latin typeface="Verdana" charset="0"/>
              </a:rPr>
              <a:t>(    )</a:t>
            </a:r>
            <a:r>
              <a:rPr lang="en-US" dirty="0" smtClean="0">
                <a:latin typeface="Verdana" charset="0"/>
              </a:rPr>
              <a:t> returns 2</a:t>
            </a:r>
            <a:endParaRPr lang="en-US" i="1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Content Placeholder 4"/>
              <p:cNvSpPr txBox="1">
                <a:spLocks/>
              </p:cNvSpPr>
              <p:nvPr/>
            </p:nvSpPr>
            <p:spPr bwMode="auto">
              <a:xfrm>
                <a:off x="131762" y="1645920"/>
                <a:ext cx="8326438" cy="2891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latin typeface="Verdana" charset="0"/>
                  </a:rPr>
                  <a:t>For a N-sized stream, when allocated with </a:t>
                </a:r>
                <a:r>
                  <a:rPr lang="en-US" i="1" dirty="0" smtClean="0">
                    <a:latin typeface="Verdana" charset="0"/>
                  </a:rPr>
                  <a:t>m</a:t>
                </a:r>
                <a:r>
                  <a:rPr lang="en-US" dirty="0" smtClean="0">
                    <a:latin typeface="Verdana" charset="0"/>
                  </a:rPr>
                  <a:t> counters, Space Saving guarantees: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𝑄𝑢𝑒𝑟𝑦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latin typeface="Verdana" charset="0"/>
                </a:endParaRPr>
              </a:p>
              <a:p>
                <a:pPr marL="0" indent="0" algn="ctr">
                  <a:buNone/>
                </a:pPr>
                <a:endParaRPr lang="en-US" b="0" dirty="0" smtClean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23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762" y="1645920"/>
                <a:ext cx="8326438" cy="2891173"/>
              </a:xfrm>
              <a:prstGeom prst="rect">
                <a:avLst/>
              </a:prstGeom>
              <a:blipFill rotWithShape="0">
                <a:blip r:embed="rId4"/>
                <a:stretch>
                  <a:fillRect t="-16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4"/>
              <p:cNvSpPr txBox="1">
                <a:spLocks/>
              </p:cNvSpPr>
              <p:nvPr/>
            </p:nvSpPr>
            <p:spPr bwMode="auto">
              <a:xfrm>
                <a:off x="269542" y="3621024"/>
                <a:ext cx="8326438" cy="856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latin typeface="Verdana" charset="0"/>
                  </a:rPr>
                  <a:t>For achieving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Verdana" charset="0"/>
                  </a:rPr>
                  <a:t>approximation,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⌈1/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 smtClean="0">
                    <a:latin typeface="Verdana" charset="0"/>
                  </a:rPr>
                  <a:t> counters are needed.</a:t>
                </a:r>
              </a:p>
            </p:txBody>
          </p:sp>
        </mc:Choice>
        <mc:Fallback xmlns="">
          <p:sp>
            <p:nvSpPr>
              <p:cNvPr id="3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542" y="3621024"/>
                <a:ext cx="8326438" cy="856131"/>
              </a:xfrm>
              <a:prstGeom prst="rect">
                <a:avLst/>
              </a:prstGeom>
              <a:blipFill rotWithShape="0">
                <a:blip r:embed="rId5"/>
                <a:stretch>
                  <a:fillRect t="-6429" r="-220" b="-12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4"/>
          <p:cNvSpPr txBox="1">
            <a:spLocks/>
          </p:cNvSpPr>
          <p:nvPr/>
        </p:nvSpPr>
        <p:spPr bwMode="auto">
          <a:xfrm>
            <a:off x="200652" y="2249424"/>
            <a:ext cx="8326438" cy="85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latin typeface="Verdana" charset="0"/>
              </a:rPr>
              <a:t>For top-</a:t>
            </a:r>
            <a:r>
              <a:rPr lang="en-US" i="1" dirty="0" smtClean="0">
                <a:latin typeface="Verdana" charset="0"/>
              </a:rPr>
              <a:t>k</a:t>
            </a:r>
            <a:r>
              <a:rPr lang="en-US" dirty="0" smtClean="0">
                <a:latin typeface="Verdana" charset="0"/>
              </a:rPr>
              <a:t>, simply return the IDs of the largest counters (e.g., guess the most frequent element to be     ).</a:t>
            </a:r>
            <a:endParaRPr lang="en-US" dirty="0">
              <a:latin typeface="Verdana" charset="0"/>
            </a:endParaRPr>
          </a:p>
        </p:txBody>
      </p:sp>
      <p:pic>
        <p:nvPicPr>
          <p:cNvPr id="32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0049256" y="522802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33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9144000" y="521208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36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9601200" y="521208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37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2468880" y="510235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38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2468880" y="5774368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39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0515600" y="521208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026" name="Picture 2" descr="Image result for futurama party worm,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10972800" y="52081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futurama party worm,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2468880" y="577436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2015763" y="2548745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44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2084812" y="4030666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34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553576" y="3527913"/>
            <a:ext cx="365760" cy="36576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6636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2.96296E-6 L -0.49844 0.0023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49844 0.0023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49722 0.00162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6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49844 0.0023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4.07407E-6 L -0.49844 0.004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1" grpId="0"/>
      <p:bldP spid="212" grpId="0"/>
      <p:bldP spid="212" grpId="1"/>
      <p:bldP spid="213" grpId="0"/>
      <p:bldP spid="213" grpId="1"/>
      <p:bldP spid="215" grpId="0"/>
      <p:bldP spid="215" grpId="1"/>
      <p:bldP spid="219" grpId="0"/>
      <p:bldP spid="219" grpId="1"/>
      <p:bldP spid="226" grpId="0"/>
      <p:bldP spid="226" grpId="1"/>
      <p:bldP spid="229" grpId="0"/>
      <p:bldP spid="232" grpId="0"/>
      <p:bldP spid="233" grpId="0" uiExpand="1" build="allAtOnce"/>
      <p:bldP spid="234" grpId="0"/>
      <p:bldP spid="234" grpId="1"/>
      <p:bldP spid="31" grpId="0"/>
      <p:bldP spid="31" grpId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Invented in the Database community.</a:t>
            </a:r>
          </a:p>
          <a:p>
            <a:endParaRPr lang="en-US" dirty="0" smtClean="0">
              <a:latin typeface="Verdana" charset="0"/>
            </a:endParaRPr>
          </a:p>
          <a:p>
            <a:r>
              <a:rPr lang="en-US" dirty="0" smtClean="0">
                <a:latin typeface="Verdana" charset="0"/>
              </a:rPr>
              <a:t>Works great on skewed data, where a small fraction of the elements appear most of the times.</a:t>
            </a:r>
          </a:p>
          <a:p>
            <a:pPr marL="0" indent="0">
              <a:buNone/>
            </a:pPr>
            <a:endParaRPr lang="en-US" dirty="0" smtClean="0">
              <a:latin typeface="Verdana" charset="0"/>
            </a:endParaRPr>
          </a:p>
          <a:p>
            <a:r>
              <a:rPr lang="en-US" dirty="0" smtClean="0">
                <a:latin typeface="Verdana" charset="0"/>
              </a:rPr>
              <a:t>But not that well when data is heavy tailed, which is often the case in flow monitoring.</a:t>
            </a:r>
          </a:p>
          <a:p>
            <a:pPr marL="0" indent="0">
              <a:buNone/>
            </a:pPr>
            <a:endParaRPr lang="en-US" dirty="0">
              <a:latin typeface="Verdan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D241DF5A-5D2A-48F9-B152-5B688E0380C7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Space Saving </a:t>
            </a:r>
            <a:r>
              <a:rPr lang="en-US" b="0" dirty="0" smtClean="0">
                <a:latin typeface="Verdana" charset="0"/>
              </a:rPr>
              <a:t>(</a:t>
            </a:r>
            <a:r>
              <a:rPr lang="en-US" b="0" dirty="0" err="1" smtClean="0"/>
              <a:t>Metwally</a:t>
            </a:r>
            <a:r>
              <a:rPr lang="en-US" b="0" dirty="0"/>
              <a:t> </a:t>
            </a:r>
            <a:r>
              <a:rPr lang="en-US" b="0" dirty="0" smtClean="0"/>
              <a:t>et al.)</a:t>
            </a: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3828" y="2198807"/>
            <a:ext cx="2006641" cy="2743200"/>
            <a:chOff x="3115476" y="1910688"/>
            <a:chExt cx="2745781" cy="2743200"/>
          </a:xfrm>
        </p:grpSpPr>
        <p:sp>
          <p:nvSpPr>
            <p:cNvPr id="63" name="Rectangle 62"/>
            <p:cNvSpPr/>
            <p:nvPr/>
          </p:nvSpPr>
          <p:spPr>
            <a:xfrm>
              <a:off x="3118057" y="1910688"/>
              <a:ext cx="2743200" cy="2743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3115476" y="3330969"/>
              <a:ext cx="2743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2E6DDD15-80D5-4B0C-A24E-2B2B1A35F9BE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Illustration</a:t>
            </a:r>
            <a:endParaRPr lang="en-US" dirty="0">
              <a:latin typeface="Verdana" charset="0"/>
            </a:endParaRPr>
          </a:p>
        </p:txBody>
      </p:sp>
      <p:pic>
        <p:nvPicPr>
          <p:cNvPr id="49" name="Picture 18" descr="Image result for futurama bender bla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9235440" y="520817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1" name="Picture 20" descr="Image result for futurama zoidber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0102215" y="521208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2" name="Picture 2" descr="Image result for futurama party worm,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13446665" y="514366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futurama toad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2102465" y="52081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uturama morbo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9692640" y="52081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13207365" y="501205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 descr="Image result for futurama bender bla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0590998" y="520817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8" name="Picture 20" descr="Image result for futurama zoidber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0917936" y="5202936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9" name="Picture 18" descr="Image result for futurama bender bla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1393104" y="520817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0" name="Picture 18" descr="Image result for futurama bender bla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1777472" y="519379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1" name="Picture 20" descr="Image result for futurama zoidber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2731310" y="517085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2" name="Picture 18" descr="Image result for futurama bender bla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34205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3" name="Picture 20" descr="Image result for futurama zoidber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43349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4" name="Picture 2" descr="Image result for futurama party worm,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7992517" y="462206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Image result for futurama toad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6620917" y="461815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Image result for futurama morbo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3877717" y="461815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Related image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7535317" y="462206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8" descr="Image result for futurama bender bla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47921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9" name="Picture 20" descr="Image result for futurama zoidber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5249317" y="461772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80" name="Picture 18" descr="Image result for futurama bender bla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57065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81" name="Picture 18" descr="Image result for futurama bender bla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61637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82" name="Picture 20" descr="Image result for futurama zoidber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7078117" y="4618157"/>
            <a:ext cx="457200" cy="457200"/>
          </a:xfrm>
          <a:prstGeom prst="rect">
            <a:avLst/>
          </a:prstGeom>
          <a:noFill/>
          <a:extLst/>
        </p:spPr>
      </p:pic>
      <p:grpSp>
        <p:nvGrpSpPr>
          <p:cNvPr id="8" name="Group 7"/>
          <p:cNvGrpSpPr/>
          <p:nvPr/>
        </p:nvGrpSpPr>
        <p:grpSpPr>
          <a:xfrm>
            <a:off x="428531" y="2406715"/>
            <a:ext cx="1857469" cy="457200"/>
            <a:chOff x="10294804" y="2332157"/>
            <a:chExt cx="1857469" cy="457200"/>
          </a:xfrm>
        </p:grpSpPr>
        <p:pic>
          <p:nvPicPr>
            <p:cNvPr id="83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0294804" y="233215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0762385" y="233215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1228729" y="233215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1695073" y="233215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7" name="Picture 20" descr="Image result for futurama zoidber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411900" y="3855571"/>
            <a:ext cx="457200" cy="457200"/>
          </a:xfrm>
          <a:prstGeom prst="rect">
            <a:avLst/>
          </a:prstGeom>
          <a:noFill/>
          <a:extLst/>
        </p:spPr>
      </p:pic>
      <p:grpSp>
        <p:nvGrpSpPr>
          <p:cNvPr id="14" name="Group 13"/>
          <p:cNvGrpSpPr/>
          <p:nvPr/>
        </p:nvGrpSpPr>
        <p:grpSpPr>
          <a:xfrm>
            <a:off x="411480" y="3858768"/>
            <a:ext cx="1388935" cy="461308"/>
            <a:chOff x="12007025" y="3653492"/>
            <a:chExt cx="1388935" cy="461308"/>
          </a:xfrm>
        </p:grpSpPr>
        <p:pic>
          <p:nvPicPr>
            <p:cNvPr id="90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12007025" y="36576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12472416" y="36576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12938760" y="3653492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11480" y="3858768"/>
            <a:ext cx="1854168" cy="457637"/>
            <a:chOff x="4071144" y="3847320"/>
            <a:chExt cx="1854168" cy="457637"/>
          </a:xfrm>
        </p:grpSpPr>
        <p:pic>
          <p:nvPicPr>
            <p:cNvPr id="93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4071144" y="384775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94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4535424" y="384775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9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5001768" y="3847320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96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5468112" y="3847320"/>
              <a:ext cx="457200" cy="457200"/>
            </a:xfrm>
            <a:prstGeom prst="rect">
              <a:avLst/>
            </a:prstGeom>
            <a:noFill/>
            <a:extLst/>
          </p:spPr>
        </p:pic>
      </p:grpSp>
      <p:grpSp>
        <p:nvGrpSpPr>
          <p:cNvPr id="21" name="Group 20"/>
          <p:cNvGrpSpPr/>
          <p:nvPr/>
        </p:nvGrpSpPr>
        <p:grpSpPr>
          <a:xfrm>
            <a:off x="411480" y="3858768"/>
            <a:ext cx="1855571" cy="926415"/>
            <a:chOff x="7992517" y="2584881"/>
            <a:chExt cx="1855571" cy="926415"/>
          </a:xfrm>
        </p:grpSpPr>
        <p:pic>
          <p:nvPicPr>
            <p:cNvPr id="97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7992517" y="258488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8458200" y="258488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8924544" y="258488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9390888" y="258488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7992517" y="305409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6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96198 -0.4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08" y="-20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1.01545 -0.1969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1" y="-9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1.0092 -0.1981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6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1.0592 -0.4087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69" y="-20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1.04687 -0.196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4" y="-981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1.09653 -0.4087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6" y="-2044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1.0875 -0.408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75" y="-204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1.12465 -0.1969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33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1.34722 -0.12431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1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3.7037E-7 L -1.39722 -0.31157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8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1.37535 -0.11921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67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3828" y="2198807"/>
            <a:ext cx="2006641" cy="2743200"/>
            <a:chOff x="3115476" y="1910688"/>
            <a:chExt cx="2745781" cy="2743200"/>
          </a:xfrm>
        </p:grpSpPr>
        <p:sp>
          <p:nvSpPr>
            <p:cNvPr id="63" name="Rectangle 62"/>
            <p:cNvSpPr/>
            <p:nvPr/>
          </p:nvSpPr>
          <p:spPr>
            <a:xfrm>
              <a:off x="3118057" y="1910688"/>
              <a:ext cx="2743200" cy="2743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3115476" y="3330969"/>
              <a:ext cx="2743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2E6DDD15-80D5-4B0C-A24E-2B2B1A35F9BE}" type="datetime1">
              <a:rPr lang="en-US" smtClean="0"/>
              <a:t>11/1/2017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9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9235440" y="520817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1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0102215" y="521208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2" name="Picture 2" descr="Image result for futurama party worm,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13446665" y="514366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futurama toad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2102465" y="52081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uturama morbo"/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9692640" y="52081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13207365" y="501205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0590998" y="520817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8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0917936" y="5202936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69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1393104" y="520817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0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1777472" y="519379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1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3661136" y="4704016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2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34205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3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43349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4" name="Picture 2" descr="Image result for futurama party worm,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7992517" y="461772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Image result for futurama toad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6620917" y="461815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Image result for futurama morbo"/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/>
          <a:stretch/>
        </p:blipFill>
        <p:spPr bwMode="auto">
          <a:xfrm>
            <a:off x="3877717" y="461815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Related image"/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7535317" y="461772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47921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79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5249317" y="461772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80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57065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81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61637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82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7078117" y="4618157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87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411900" y="3855571"/>
            <a:ext cx="457200" cy="457200"/>
          </a:xfrm>
          <a:prstGeom prst="rect">
            <a:avLst/>
          </a:prstGeom>
          <a:noFill/>
          <a:extLst/>
        </p:spPr>
      </p:pic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en-US" sz="3200" dirty="0" smtClean="0">
                <a:latin typeface="Verdana" charset="0"/>
              </a:rPr>
              <a:t>The solution</a:t>
            </a:r>
            <a:endParaRPr lang="en-US" sz="3200" dirty="0">
              <a:latin typeface="Verdana" charset="0"/>
            </a:endParaRPr>
          </a:p>
        </p:txBody>
      </p:sp>
      <p:sp>
        <p:nvSpPr>
          <p:cNvPr id="54" name="Title 3"/>
          <p:cNvSpPr txBox="1">
            <a:spLocks/>
          </p:cNvSpPr>
          <p:nvPr/>
        </p:nvSpPr>
        <p:spPr bwMode="auto">
          <a:xfrm>
            <a:off x="3262096" y="125617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smtClean="0">
                <a:latin typeface="Verdana" charset="0"/>
              </a:rPr>
              <a:t>- Probabilistic Admission</a:t>
            </a:r>
            <a:endParaRPr lang="en-US" sz="3200" dirty="0">
              <a:latin typeface="Verdana" charset="0"/>
            </a:endParaRPr>
          </a:p>
        </p:txBody>
      </p:sp>
      <p:pic>
        <p:nvPicPr>
          <p:cNvPr id="55" name="3D Coin Fli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9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95198" y="1635146"/>
            <a:ext cx="2496743" cy="1664495"/>
          </a:xfrm>
          <a:prstGeom prst="rect">
            <a:avLst/>
          </a:prstGeom>
        </p:spPr>
      </p:pic>
      <p:pic>
        <p:nvPicPr>
          <p:cNvPr id="56" name="Picture 2" descr="http://previews.123rf.com/images/dirkercken/dirkercken1306/dirkercken130600105/20125643-access-denied-no-entrance-password-control-restricted-areamembers-only-red-label-icon-or-stamp-Stock-Phot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5434" y1="83537" x2="10611" y2="82317"/>
                        <a14:foregroundMark x1="92605" y1="12805" x2="87138" y2="10061"/>
                        <a14:foregroundMark x1="93248" y1="28049" x2="93248" y2="25915"/>
                        <a14:foregroundMark x1="8360" y1="74085" x2="7395" y2="73476"/>
                        <a14:foregroundMark x1="78778" y1="12500" x2="78457" y2="11280"/>
                        <a14:backgroundMark x1="26688" y1="85061" x2="49196" y2="92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91" y="1728565"/>
            <a:ext cx="1292602" cy="136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Futurama - Best of Zoidberg - YouTube.flv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end="159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77917" y="1497061"/>
            <a:ext cx="2727893" cy="2045920"/>
          </a:xfrm>
          <a:prstGeom prst="rect">
            <a:avLst/>
          </a:prstGeom>
        </p:spPr>
      </p:pic>
      <p:pic>
        <p:nvPicPr>
          <p:cNvPr id="57" name="Picture 2" descr="Image result for access granted approved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/>
        </p:blipFill>
        <p:spPr bwMode="auto">
          <a:xfrm>
            <a:off x="2184693" y="4942007"/>
            <a:ext cx="1714500" cy="172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3072384" y="3438144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59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411480" y="3858768"/>
            <a:ext cx="457200" cy="4572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4100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96198 -0.4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08" y="-20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1.01545 -0.1969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1" y="-9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77309 -0.2655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63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97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94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1.0592 -0.40879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69" y="-2044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86215 -0.25509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8" y="-1275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24011 0.06088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1.09653 -0.40879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6" y="-2044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1.0875 -0.4081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75" y="-2041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98941 -0.2581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01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2.96296E-6 L -1.34722 -0.1243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1" y="-622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3.7037E-7 L -1.10851 -0.2294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94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3.33333E-6 L -1.13455 -0.24861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3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7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video>
              <p:cMediaNode vol="80000">
                <p:cTn id="17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254938" y="1746333"/>
            <a:ext cx="6853622" cy="64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Verdana" charset="0"/>
              </a:rPr>
              <a:t>Randomly distribute elements into small size algorithm instances.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54938" y="3021103"/>
            <a:ext cx="6853622" cy="64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Verdana" charset="0"/>
              </a:rPr>
              <a:t>Implementing constant size instances reduce data structures complexity to (nearly) zero.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6547" y="3985166"/>
            <a:ext cx="2788883" cy="2377440"/>
            <a:chOff x="6835218" y="4081347"/>
            <a:chExt cx="3718511" cy="2520332"/>
          </a:xfrm>
        </p:grpSpPr>
        <p:sp>
          <p:nvSpPr>
            <p:cNvPr id="8" name="Rectangle 7"/>
            <p:cNvSpPr/>
            <p:nvPr/>
          </p:nvSpPr>
          <p:spPr>
            <a:xfrm>
              <a:off x="6891454" y="4081347"/>
              <a:ext cx="3662274" cy="2520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727795" y="4081347"/>
              <a:ext cx="0" cy="25203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722591" y="4081347"/>
              <a:ext cx="0" cy="25203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683933" y="4081347"/>
              <a:ext cx="0" cy="25203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891454" y="4337668"/>
              <a:ext cx="36622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91454" y="4638751"/>
              <a:ext cx="36622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891454" y="4962136"/>
              <a:ext cx="36622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891454" y="5330205"/>
              <a:ext cx="36622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835218" y="5330049"/>
              <a:ext cx="36622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890973" y="5631132"/>
              <a:ext cx="36622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890973" y="5954517"/>
              <a:ext cx="36622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890973" y="6322586"/>
              <a:ext cx="36622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3917605" y="3985166"/>
            <a:ext cx="361119" cy="2377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>
              <a:lnSpc>
                <a:spcPts val="2360"/>
              </a:lnSpc>
            </a:pPr>
            <a:r>
              <a:rPr lang="en-US" b="1" dirty="0" smtClean="0"/>
              <a:t>0</a:t>
            </a:r>
          </a:p>
          <a:p>
            <a:pPr algn="ctr">
              <a:lnSpc>
                <a:spcPts val="2360"/>
              </a:lnSpc>
            </a:pPr>
            <a:r>
              <a:rPr lang="en-US" b="1" dirty="0" smtClean="0"/>
              <a:t>1</a:t>
            </a:r>
          </a:p>
          <a:p>
            <a:pPr algn="ctr">
              <a:lnSpc>
                <a:spcPts val="2360"/>
              </a:lnSpc>
            </a:pPr>
            <a:r>
              <a:rPr lang="en-US" b="1" dirty="0" smtClean="0"/>
              <a:t>2</a:t>
            </a:r>
          </a:p>
          <a:p>
            <a:pPr algn="ctr">
              <a:lnSpc>
                <a:spcPts val="2360"/>
              </a:lnSpc>
            </a:pPr>
            <a:r>
              <a:rPr lang="en-US" b="1" dirty="0" smtClean="0"/>
              <a:t>3</a:t>
            </a:r>
          </a:p>
          <a:p>
            <a:pPr algn="ctr">
              <a:lnSpc>
                <a:spcPts val="2360"/>
              </a:lnSpc>
            </a:pPr>
            <a:r>
              <a:rPr lang="en-US" b="1" dirty="0" smtClean="0"/>
              <a:t>4</a:t>
            </a:r>
          </a:p>
          <a:p>
            <a:pPr algn="ctr">
              <a:lnSpc>
                <a:spcPts val="2360"/>
              </a:lnSpc>
            </a:pPr>
            <a:r>
              <a:rPr lang="en-US" b="1" dirty="0" smtClean="0"/>
              <a:t>5</a:t>
            </a:r>
          </a:p>
          <a:p>
            <a:pPr algn="ctr">
              <a:lnSpc>
                <a:spcPts val="2360"/>
              </a:lnSpc>
            </a:pPr>
            <a:r>
              <a:rPr lang="en-US" b="1" dirty="0" smtClean="0"/>
              <a:t>6</a:t>
            </a:r>
          </a:p>
          <a:p>
            <a:pPr algn="ctr">
              <a:lnSpc>
                <a:spcPts val="2360"/>
              </a:lnSpc>
            </a:pPr>
            <a:r>
              <a:rPr lang="en-US" b="1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180824" y="2324926"/>
                <a:ext cx="3089189" cy="510764"/>
              </a:xfrm>
              <a:prstGeom prst="rect">
                <a:avLst/>
              </a:prstGeom>
              <a:noFill/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  <m:r>
                        <a:rPr lang="en-US" sz="4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824" y="2324926"/>
                <a:ext cx="3089189" cy="510764"/>
              </a:xfrm>
              <a:prstGeom prst="rect">
                <a:avLst/>
              </a:prstGeom>
              <a:blipFill rotWithShape="0">
                <a:blip r:embed="rId3"/>
                <a:stretch>
                  <a:fillRect b="-17857"/>
                </a:stretch>
              </a:blipFill>
              <a:ln w="412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Limited Associativity</a:t>
            </a:r>
            <a:endParaRPr lang="en-US" dirty="0">
              <a:latin typeface="Verdan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81A4-814F-437E-980D-A9E1B7E02BB0}" type="datetime1">
              <a:rPr lang="en-US" smtClean="0"/>
              <a:t>11/1/2017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4938" y="6346829"/>
            <a:ext cx="2057400" cy="365125"/>
          </a:xfrm>
        </p:spPr>
        <p:txBody>
          <a:bodyPr/>
          <a:lstStyle/>
          <a:p>
            <a:fld id="{E4F193FC-9524-4ED8-8DDD-5D27B8C3D8EC}" type="slidenum">
              <a:rPr lang="en-US" smtClean="0"/>
              <a:t>8</a:t>
            </a:fld>
            <a:endParaRPr lang="en-US" dirty="0"/>
          </a:p>
        </p:txBody>
      </p:sp>
      <p:pic>
        <p:nvPicPr>
          <p:cNvPr id="28" name="Picture 20" descr="Image result for futurama zoidber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6948160" y="2353776"/>
            <a:ext cx="548640" cy="548640"/>
          </a:xfrm>
          <a:prstGeom prst="rect">
            <a:avLst/>
          </a:prstGeom>
          <a:noFill/>
          <a:extLst/>
        </p:spPr>
      </p:pic>
      <p:pic>
        <p:nvPicPr>
          <p:cNvPr id="29" name="Picture 20" descr="Image result for futurama zoidber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9739572" y="5471453"/>
            <a:ext cx="274320" cy="274320"/>
          </a:xfrm>
          <a:prstGeom prst="rect">
            <a:avLst/>
          </a:prstGeom>
          <a:noFill/>
          <a:extLst/>
        </p:spPr>
      </p:pic>
      <p:pic>
        <p:nvPicPr>
          <p:cNvPr id="30" name="Picture 20" descr="Image result for futurama zoidber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7456602" y="5471453"/>
            <a:ext cx="274320" cy="27432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6418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25 -4.0740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25 -4.0740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Evaluation</a:t>
            </a:r>
            <a:endParaRPr lang="en-US" i="1" dirty="0">
              <a:latin typeface="Verdan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2" y="4176344"/>
            <a:ext cx="1801745" cy="2048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4896"/>
            <a:ext cx="2953162" cy="267658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93FC-9524-4ED8-8DDD-5D27B8C3D8EC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94363" y="4176344"/>
            <a:ext cx="5498162" cy="193899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many counters are needed to identify top-32?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3"/>
              <p:cNvSpPr txBox="1">
                <a:spLocks/>
              </p:cNvSpPr>
              <p:nvPr/>
            </p:nvSpPr>
            <p:spPr bwMode="auto">
              <a:xfrm>
                <a:off x="3648653" y="155491"/>
                <a:ext cx="2809297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50" b="1" kern="120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5pPr>
                <a:lvl6pPr marL="4572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6pPr>
                <a:lvl7pPr marL="9144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7pPr>
                <a:lvl8pPr marL="13716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8pPr>
                <a:lvl9pPr marL="1828800"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dirty="0">
                    <a:latin typeface="Verdana" charset="0"/>
                  </a:rPr>
                  <a:t>– Top-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1" name="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8653" y="155491"/>
                <a:ext cx="2809297" cy="1076325"/>
              </a:xfrm>
              <a:prstGeom prst="rect">
                <a:avLst/>
              </a:prstGeom>
              <a:blipFill rotWithShape="0">
                <a:blip r:embed="rId4"/>
                <a:stretch>
                  <a:fillRect l="-7826" b="-73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376" y="1304681"/>
            <a:ext cx="9235440" cy="26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43793</TotalTime>
  <Words>688</Words>
  <Application>Microsoft Office PowerPoint</Application>
  <PresentationFormat>On-screen Show (4:3)</PresentationFormat>
  <Paragraphs>410</Paragraphs>
  <Slides>20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Lucida Grande</vt:lpstr>
      <vt:lpstr>Verdana</vt:lpstr>
      <vt:lpstr>Wingdings</vt:lpstr>
      <vt:lpstr>ieee_presentation_template_tagline</vt:lpstr>
      <vt:lpstr>Randomized Admission Policy for Efficient Top-k and Frequency Estimation </vt:lpstr>
      <vt:lpstr>Motivation</vt:lpstr>
      <vt:lpstr>Frequency Estimation</vt:lpstr>
      <vt:lpstr>Space Saving (Metwally et al.)</vt:lpstr>
      <vt:lpstr>Space Saving (Metwally et al.)</vt:lpstr>
      <vt:lpstr>Illustration</vt:lpstr>
      <vt:lpstr>The solution</vt:lpstr>
      <vt:lpstr>Limited Associativity</vt:lpstr>
      <vt:lpstr>Evaluation</vt:lpstr>
      <vt:lpstr>Evaluation</vt:lpstr>
      <vt:lpstr>Evaluation</vt:lpstr>
      <vt:lpstr>Evaluation</vt:lpstr>
      <vt:lpstr>Limited Associativity Effect</vt:lpstr>
      <vt:lpstr>Takeaways</vt:lpstr>
      <vt:lpstr>Any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Ben-Basat Shlomi-Ran</cp:lastModifiedBy>
  <cp:revision>283</cp:revision>
  <dcterms:created xsi:type="dcterms:W3CDTF">2012-11-14T18:53:32Z</dcterms:created>
  <dcterms:modified xsi:type="dcterms:W3CDTF">2017-11-01T14:56:55Z</dcterms:modified>
</cp:coreProperties>
</file>