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8" autoAdjust="0"/>
    <p:restoredTop sz="88330" autoAdjust="0"/>
  </p:normalViewPr>
  <p:slideViewPr>
    <p:cSldViewPr snapToGrid="0" snapToObjects="1">
      <p:cViewPr varScale="1">
        <p:scale>
          <a:sx n="66" d="100"/>
          <a:sy n="66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2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ssnery/frugal-count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584" y="3009567"/>
            <a:ext cx="8466813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Heavy Hitters in Streams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Sliding Windows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11579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 smtClean="0">
                <a:latin typeface="Verdana" charset="0"/>
                <a:cs typeface="Verdana" charset="0"/>
              </a:rPr>
              <a:t>By: Ran Ben </a:t>
            </a:r>
            <a:r>
              <a:rPr lang="en-US" sz="2800" dirty="0" err="1" smtClean="0">
                <a:latin typeface="Verdana" charset="0"/>
                <a:cs typeface="Verdana" charset="0"/>
              </a:rPr>
              <a:t>Basat</a:t>
            </a:r>
            <a:r>
              <a:rPr lang="en-US" sz="2800" dirty="0" smtClean="0">
                <a:latin typeface="Verdana" charset="0"/>
                <a:cs typeface="Verdana" charset="0"/>
              </a:rPr>
              <a:t>, </a:t>
            </a:r>
            <a:r>
              <a:rPr lang="en-US" sz="2800" dirty="0" err="1" smtClean="0">
                <a:latin typeface="Verdana" charset="0"/>
                <a:cs typeface="Verdana" charset="0"/>
              </a:rPr>
              <a:t>Technion</a:t>
            </a:r>
            <a:r>
              <a:rPr lang="en-US" sz="2800" smtClean="0">
                <a:latin typeface="Verdana" charset="0"/>
                <a:cs typeface="Verdana" charset="0"/>
              </a:rPr>
              <a:t>, Israel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0850" y="4952819"/>
            <a:ext cx="7916862" cy="377825"/>
          </a:xfrm>
        </p:spPr>
        <p:txBody>
          <a:bodyPr/>
          <a:lstStyle/>
          <a:p>
            <a:r>
              <a:rPr lang="en-US" sz="2000" dirty="0" smtClean="0">
                <a:latin typeface="Verdana" charset="0"/>
              </a:rPr>
              <a:t>Based on a joint work with Gil </a:t>
            </a:r>
            <a:r>
              <a:rPr lang="en-US" sz="2000" dirty="0" err="1" smtClean="0">
                <a:latin typeface="Verdana" charset="0"/>
              </a:rPr>
              <a:t>Einziger</a:t>
            </a:r>
            <a:r>
              <a:rPr lang="en-US" sz="2000" dirty="0" smtClean="0">
                <a:latin typeface="Verdana" charset="0"/>
              </a:rPr>
              <a:t>, Roy Friedman, and </a:t>
            </a:r>
            <a:r>
              <a:rPr lang="en-US" sz="2000" dirty="0" err="1" smtClean="0">
                <a:latin typeface="Verdana" charset="0"/>
              </a:rPr>
              <a:t>Yaron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Kassner</a:t>
            </a:r>
            <a:endParaRPr lang="en-US" sz="20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Algorithm</a:t>
            </a:r>
            <a:endParaRPr lang="en-US" dirty="0">
              <a:latin typeface="Verdan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621030"/>
          </a:xfrm>
        </p:spPr>
        <p:txBody>
          <a:bodyPr/>
          <a:lstStyle/>
          <a:p>
            <a:r>
              <a:rPr lang="en-US" sz="3200" dirty="0" smtClean="0"/>
              <a:t>Break the stream into W-sized </a:t>
            </a:r>
            <a:r>
              <a:rPr lang="en-US" sz="3200" i="1" dirty="0" smtClean="0"/>
              <a:t>frames</a:t>
            </a:r>
          </a:p>
          <a:p>
            <a:endParaRPr lang="en-US" sz="3200" i="1" dirty="0"/>
          </a:p>
          <a:p>
            <a:r>
              <a:rPr lang="en-US" sz="3200" dirty="0" smtClean="0"/>
              <a:t>Break each frame into </a:t>
            </a:r>
            <a:r>
              <a:rPr lang="en-US" sz="3200" i="1" dirty="0" smtClean="0"/>
              <a:t>k</a:t>
            </a:r>
            <a:r>
              <a:rPr lang="en-US" sz="3200" dirty="0" smtClean="0"/>
              <a:t> equal sized blocks</a:t>
            </a:r>
            <a:endParaRPr lang="en-US" sz="3200" dirty="0"/>
          </a:p>
        </p:txBody>
      </p:sp>
      <p:sp>
        <p:nvSpPr>
          <p:cNvPr id="121" name="Rectangle 120"/>
          <p:cNvSpPr/>
          <p:nvPr/>
        </p:nvSpPr>
        <p:spPr>
          <a:xfrm>
            <a:off x="58033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49473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40913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32353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246552" y="473891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16095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07535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989752" y="4764024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4982" y="473659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74982" y="5678424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105092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2232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9372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1297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98437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75577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52717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298575" y="4916422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0356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8070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5784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498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31212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8926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640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43543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8453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6167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3881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1595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9309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023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4737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245180" y="4916422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70510" y="5172989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135255" y="5172989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3" name="Oval 202"/>
          <p:cNvSpPr/>
          <p:nvPr/>
        </p:nvSpPr>
        <p:spPr>
          <a:xfrm>
            <a:off x="0" y="5172199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5" name="Rectangle 204"/>
          <p:cNvSpPr/>
          <p:nvPr/>
        </p:nvSpPr>
        <p:spPr>
          <a:xfrm>
            <a:off x="594846" y="4744365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4252446" y="4736592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205" grpId="0" animBg="1"/>
      <p:bldP spid="2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Algorithm</a:t>
            </a:r>
            <a:endParaRPr lang="en-US" dirty="0">
              <a:latin typeface="Verdan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621030"/>
          </a:xfrm>
        </p:spPr>
        <p:txBody>
          <a:bodyPr/>
          <a:lstStyle/>
          <a:p>
            <a:r>
              <a:rPr lang="en-US" sz="2800" dirty="0" smtClean="0"/>
              <a:t>We track the elements’ frequency using counters.</a:t>
            </a:r>
          </a:p>
          <a:p>
            <a:endParaRPr lang="en-US" sz="2800" i="1" dirty="0"/>
          </a:p>
          <a:p>
            <a:r>
              <a:rPr lang="en-US" sz="2800" dirty="0" smtClean="0"/>
              <a:t>Every time a counter hits a multiple of </a:t>
            </a:r>
            <a:r>
              <a:rPr lang="en-US" sz="2800" i="1" dirty="0" smtClean="0"/>
              <a:t>W/k</a:t>
            </a:r>
            <a:r>
              <a:rPr lang="en-US" sz="2800" dirty="0" smtClean="0"/>
              <a:t>, we say it </a:t>
            </a:r>
            <a:r>
              <a:rPr lang="en-US" sz="2800" i="1" dirty="0" smtClean="0"/>
              <a:t>overflowed </a:t>
            </a:r>
            <a:r>
              <a:rPr lang="en-US" sz="2800" dirty="0" smtClean="0"/>
              <a:t>and mark the current block.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0636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9780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8924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8068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7298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6442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5586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730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58308" y="501323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058308" y="592763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1078172" y="5018685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4735772" y="5035839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1052" y="551262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75797" y="551262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Oval 46"/>
          <p:cNvSpPr/>
          <p:nvPr/>
        </p:nvSpPr>
        <p:spPr>
          <a:xfrm>
            <a:off x="440542" y="551183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8720" y="5316583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7,8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4779" y="5308373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98093" y="5325008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27007" y="5327957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79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Queries</a:t>
            </a:r>
            <a:endParaRPr lang="en-US" dirty="0">
              <a:latin typeface="Verdan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9043" y="1502013"/>
            <a:ext cx="9300754" cy="1066237"/>
          </a:xfrm>
        </p:spPr>
        <p:txBody>
          <a:bodyPr/>
          <a:lstStyle/>
          <a:p>
            <a:r>
              <a:rPr lang="en-US" sz="2800" dirty="0" smtClean="0"/>
              <a:t>Given a </a:t>
            </a:r>
            <a:r>
              <a:rPr lang="en-US" sz="2800" i="1" dirty="0" smtClean="0"/>
              <a:t>query(x)</a:t>
            </a:r>
            <a:r>
              <a:rPr lang="en-US" sz="2800" dirty="0" smtClean="0"/>
              <a:t>, we multiply its number of </a:t>
            </a:r>
            <a:r>
              <a:rPr lang="en-US" sz="2800" dirty="0"/>
              <a:t>window overflows by </a:t>
            </a:r>
            <a:r>
              <a:rPr lang="en-US" sz="2800" dirty="0" smtClean="0"/>
              <a:t>the block size.</a:t>
            </a:r>
            <a:endParaRPr lang="en-US" sz="2800" i="1" dirty="0" smtClean="0"/>
          </a:p>
        </p:txBody>
      </p:sp>
      <p:sp>
        <p:nvSpPr>
          <p:cNvPr id="121" name="Rectangle 120"/>
          <p:cNvSpPr/>
          <p:nvPr/>
        </p:nvSpPr>
        <p:spPr>
          <a:xfrm>
            <a:off x="10636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9780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8924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80685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7298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6442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5586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73078" y="5013232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58308" y="501323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058308" y="592763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1078172" y="5018685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4735772" y="5035839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1052" y="551262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75797" y="551262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Oval 46"/>
          <p:cNvSpPr/>
          <p:nvPr/>
        </p:nvSpPr>
        <p:spPr>
          <a:xfrm>
            <a:off x="440542" y="551183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8720" y="5316583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7,8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4779" y="5308373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98093" y="5325008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27007" y="5327957"/>
            <a:ext cx="62701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34376" y="5013231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 bwMode="auto">
          <a:xfrm>
            <a:off x="1520858" y="2665564"/>
            <a:ext cx="8569234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2" lvl="1" indent="0">
              <a:buNone/>
            </a:pPr>
            <a:r>
              <a:rPr lang="en-US" sz="2400" i="1" dirty="0" smtClean="0"/>
              <a:t>Query(3) = 0, Query(7) = 2W/k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/>
              <p:cNvSpPr txBox="1">
                <a:spLocks/>
              </p:cNvSpPr>
              <p:nvPr/>
            </p:nvSpPr>
            <p:spPr bwMode="auto">
              <a:xfrm>
                <a:off x="85395" y="3472012"/>
                <a:ext cx="8569234" cy="62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For a W-sized window, when allocated with </a:t>
                </a:r>
                <a:r>
                  <a:rPr lang="en-US" sz="2800" i="1" dirty="0"/>
                  <a:t>m</a:t>
                </a:r>
                <a:r>
                  <a:rPr lang="en-US" sz="2800" dirty="0"/>
                  <a:t> counters, our algorithm guarantees: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𝑄𝑢𝑒𝑟𝑦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95" y="3472012"/>
                <a:ext cx="8569234" cy="621030"/>
              </a:xfrm>
              <a:prstGeom prst="rect">
                <a:avLst/>
              </a:prstGeom>
              <a:blipFill rotWithShape="0">
                <a:blip r:embed="rId4"/>
                <a:stretch>
                  <a:fillRect t="-10891" b="-1148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 animBg="1"/>
      <p:bldP spid="27" grpId="0" build="p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2821564" y="1729428"/>
            <a:ext cx="5247375" cy="388916"/>
            <a:chOff x="2816041" y="1704592"/>
            <a:chExt cx="5247375" cy="388916"/>
          </a:xfrm>
        </p:grpSpPr>
        <p:sp>
          <p:nvSpPr>
            <p:cNvPr id="139" name="TextBox 138"/>
            <p:cNvSpPr txBox="1"/>
            <p:nvPr/>
          </p:nvSpPr>
          <p:spPr>
            <a:xfrm>
              <a:off x="2816041" y="1712802"/>
              <a:ext cx="627017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b="1" dirty="0" smtClean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413164" y="1704592"/>
              <a:ext cx="873207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7,8,3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07485" y="1721227"/>
              <a:ext cx="627017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436399" y="1724176"/>
              <a:ext cx="627017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</a:t>
              </a: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4925827" y="1690195"/>
            <a:ext cx="30321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685441" y="1728836"/>
            <a:ext cx="30321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6486" y="1728836"/>
            <a:ext cx="30321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4678684" y="1436208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568114" y="1436208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468184" y="1433667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357338" y="1433667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4/12/2016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1088697" y="2678831"/>
            <a:ext cx="2743200" cy="3494783"/>
            <a:chOff x="1717675" y="2600355"/>
            <a:chExt cx="2743200" cy="4040603"/>
          </a:xfrm>
        </p:grpSpPr>
        <p:sp>
          <p:nvSpPr>
            <p:cNvPr id="43" name="Rectangle 42"/>
            <p:cNvSpPr/>
            <p:nvPr/>
          </p:nvSpPr>
          <p:spPr>
            <a:xfrm>
              <a:off x="1717675" y="6458078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17675" y="6275198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17675" y="6102657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17675" y="593673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17675" y="5759983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17675" y="5577103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17675" y="5404562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17675" y="5238639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17675" y="506798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17675" y="488510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17675" y="4712563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17675" y="4546640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17675" y="4369889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7675" y="4187009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17675" y="4014468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17675" y="3848545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17675" y="3667519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17675" y="3484639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17675" y="3312098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17675" y="3146175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17675" y="296942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717675" y="278654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17675" y="2600355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69106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0546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1986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3426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728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27168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8608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00482" y="1424217"/>
            <a:ext cx="914400" cy="914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685712" y="1424217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5576" y="1429670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363176" y="1446824"/>
            <a:ext cx="3657600" cy="914400"/>
          </a:xfrm>
          <a:prstGeom prst="rect">
            <a:avLst/>
          </a:prstGeom>
          <a:noFill/>
          <a:ln w="44450">
            <a:solidFill>
              <a:srgbClr val="00B05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11470" y="1436746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088697" y="3617516"/>
            <a:ext cx="2743200" cy="1279908"/>
            <a:chOff x="635000" y="3621276"/>
            <a:chExt cx="2743200" cy="1279908"/>
          </a:xfrm>
        </p:grpSpPr>
        <p:sp>
          <p:nvSpPr>
            <p:cNvPr id="36" name="Rectangle 35"/>
            <p:cNvSpPr/>
            <p:nvPr/>
          </p:nvSpPr>
          <p:spPr>
            <a:xfrm>
              <a:off x="1549400" y="4533885"/>
              <a:ext cx="18288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5000" y="4718304"/>
              <a:ext cx="27432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49400" y="4352796"/>
              <a:ext cx="18288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63800" y="4169916"/>
              <a:ext cx="9144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3800" y="3987036"/>
              <a:ext cx="9144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63800" y="3804156"/>
              <a:ext cx="9144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63800" y="3621276"/>
              <a:ext cx="914400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82803" y="2885437"/>
            <a:ext cx="2749094" cy="3200400"/>
            <a:chOff x="5728882" y="2743200"/>
            <a:chExt cx="2749094" cy="3200400"/>
          </a:xfrm>
        </p:grpSpPr>
        <p:sp>
          <p:nvSpPr>
            <p:cNvPr id="92" name="Rectangle 91"/>
            <p:cNvSpPr/>
            <p:nvPr/>
          </p:nvSpPr>
          <p:spPr>
            <a:xfrm>
              <a:off x="6649176" y="5029200"/>
              <a:ext cx="1828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28882" y="54864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49176" y="4572000"/>
              <a:ext cx="1828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63576" y="41148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63576" y="3657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563576" y="32004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63576" y="27432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174087" y="2926579"/>
            <a:ext cx="548641" cy="3113538"/>
            <a:chOff x="7820166" y="2784342"/>
            <a:chExt cx="548641" cy="3113538"/>
          </a:xfrm>
        </p:grpSpPr>
        <p:sp>
          <p:nvSpPr>
            <p:cNvPr id="101" name="TextBox 100"/>
            <p:cNvSpPr txBox="1"/>
            <p:nvPr/>
          </p:nvSpPr>
          <p:spPr>
            <a:xfrm>
              <a:off x="7820167" y="2784342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820166" y="3246120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820166" y="3726180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20166" y="4179324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820166" y="4630243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20166" y="5079531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20166" y="5532120"/>
              <a:ext cx="548640" cy="36576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987364" y="2956181"/>
            <a:ext cx="774666" cy="3147888"/>
            <a:chOff x="7820166" y="2784342"/>
            <a:chExt cx="548641" cy="3147888"/>
          </a:xfrm>
        </p:grpSpPr>
        <p:sp>
          <p:nvSpPr>
            <p:cNvPr id="110" name="TextBox 109"/>
            <p:cNvSpPr txBox="1"/>
            <p:nvPr/>
          </p:nvSpPr>
          <p:spPr>
            <a:xfrm>
              <a:off x="7820167" y="2784342"/>
              <a:ext cx="548640" cy="707886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207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20166" y="324612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233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20166" y="372618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316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820166" y="4179324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461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820166" y="4630243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463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820166" y="5079531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788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820166" y="553212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976</a:t>
              </a: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2781430" y="1410104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2781430" y="2965571"/>
            <a:ext cx="1106698" cy="3147888"/>
            <a:chOff x="7696248" y="2784342"/>
            <a:chExt cx="672559" cy="3147888"/>
          </a:xfrm>
        </p:grpSpPr>
        <p:sp>
          <p:nvSpPr>
            <p:cNvPr id="119" name="TextBox 118"/>
            <p:cNvSpPr txBox="1"/>
            <p:nvPr/>
          </p:nvSpPr>
          <p:spPr>
            <a:xfrm>
              <a:off x="7820167" y="2784342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522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20166" y="324612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682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20166" y="372618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897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820166" y="4179324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978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720638" y="4630243"/>
              <a:ext cx="648168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1236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703413" y="5079531"/>
              <a:ext cx="665394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1678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696248" y="5532120"/>
              <a:ext cx="573031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4147</a:t>
              </a:r>
            </a:p>
          </p:txBody>
        </p:sp>
      </p:grpSp>
      <p:pic>
        <p:nvPicPr>
          <p:cNvPr id="1026" name="Picture 2" descr="http://laair.org/images/flush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5411"/>
          <a:stretch/>
        </p:blipFill>
        <p:spPr bwMode="auto">
          <a:xfrm>
            <a:off x="129778" y="2763581"/>
            <a:ext cx="2398359" cy="16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Content Placeholder 3"/>
          <p:cNvSpPr>
            <a:spLocks noGrp="1"/>
          </p:cNvSpPr>
          <p:nvPr>
            <p:ph sz="quarter" idx="14"/>
          </p:nvPr>
        </p:nvSpPr>
        <p:spPr>
          <a:xfrm>
            <a:off x="3929572" y="3004881"/>
            <a:ext cx="5155825" cy="62103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/>
              <a:t>Too many elements in the window.</a:t>
            </a:r>
          </a:p>
          <a:p>
            <a:pPr lvl="1">
              <a:lnSpc>
                <a:spcPct val="110000"/>
              </a:lnSpc>
            </a:pPr>
            <a:r>
              <a:rPr lang="en-US" sz="2800" i="1" dirty="0" smtClean="0"/>
              <a:t>Use CSS instance to reduce space requirement.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3183652" y="2937949"/>
            <a:ext cx="774666" cy="3147888"/>
            <a:chOff x="7820166" y="2784342"/>
            <a:chExt cx="548641" cy="3147888"/>
          </a:xfrm>
        </p:grpSpPr>
        <p:sp>
          <p:nvSpPr>
            <p:cNvPr id="130" name="TextBox 129"/>
            <p:cNvSpPr txBox="1"/>
            <p:nvPr/>
          </p:nvSpPr>
          <p:spPr>
            <a:xfrm>
              <a:off x="7820167" y="2784342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820166" y="324612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20166" y="372618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20166" y="4179324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820166" y="4630243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20166" y="5079531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820166" y="5532120"/>
              <a:ext cx="548640" cy="40011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137" name="Content Placeholder 3"/>
          <p:cNvSpPr txBox="1">
            <a:spLocks/>
          </p:cNvSpPr>
          <p:nvPr/>
        </p:nvSpPr>
        <p:spPr bwMode="auto">
          <a:xfrm>
            <a:off x="3919015" y="2998581"/>
            <a:ext cx="5386621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dirty="0" smtClean="0"/>
              <a:t>The counters space consumption grows.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“Flush” the CSS instance whenever a frame ends.</a:t>
            </a:r>
          </a:p>
        </p:txBody>
      </p:sp>
      <p:sp>
        <p:nvSpPr>
          <p:cNvPr id="144" name="Content Placeholder 3"/>
          <p:cNvSpPr txBox="1">
            <a:spLocks/>
          </p:cNvSpPr>
          <p:nvPr/>
        </p:nvSpPr>
        <p:spPr bwMode="auto">
          <a:xfrm>
            <a:off x="3884210" y="2752937"/>
            <a:ext cx="535515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dirty="0" smtClean="0"/>
              <a:t>Counting the number of overflows per item in </a:t>
            </a:r>
            <a:r>
              <a:rPr lang="en-US" sz="3200" i="1" dirty="0" smtClean="0"/>
              <a:t>O(1)</a:t>
            </a:r>
            <a:r>
              <a:rPr lang="en-US" sz="32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Using a static hash table.</a:t>
            </a:r>
          </a:p>
        </p:txBody>
      </p:sp>
      <p:sp>
        <p:nvSpPr>
          <p:cNvPr id="145" name="Content Placeholder 3"/>
          <p:cNvSpPr txBox="1">
            <a:spLocks/>
          </p:cNvSpPr>
          <p:nvPr/>
        </p:nvSpPr>
        <p:spPr bwMode="auto">
          <a:xfrm>
            <a:off x="3856976" y="2758426"/>
            <a:ext cx="5329762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dirty="0" smtClean="0"/>
              <a:t>Updating the hash table when block ends.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Using </a:t>
            </a:r>
            <a:r>
              <a:rPr lang="en-US" sz="2800" i="1" dirty="0" err="1" smtClean="0"/>
              <a:t>deamortization</a:t>
            </a:r>
            <a:r>
              <a:rPr lang="en-US" sz="2800" dirty="0" smtClean="0"/>
              <a:t>    to gradually empty the block’s list.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8726" y="5685352"/>
                <a:ext cx="4011888" cy="98488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   ,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26" y="5685352"/>
                <a:ext cx="4011888" cy="9848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Rectangle 125"/>
          <p:cNvSpPr/>
          <p:nvPr/>
        </p:nvSpPr>
        <p:spPr>
          <a:xfrm>
            <a:off x="4350297" y="1410104"/>
            <a:ext cx="3657600" cy="914400"/>
          </a:xfrm>
          <a:prstGeom prst="rect">
            <a:avLst/>
          </a:prstGeom>
          <a:solidFill>
            <a:schemeClr val="dk1">
              <a:alpha val="20000"/>
            </a:schemeClr>
          </a:solidFill>
          <a:ln w="44450">
            <a:solidFill>
              <a:srgbClr val="7030A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307777" y="5687137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77" y="5687137"/>
                <a:ext cx="36499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307777" y="6161944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77" y="6161944"/>
                <a:ext cx="36499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898933" y="5667182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33" y="5667182"/>
                <a:ext cx="36499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898933" y="6178675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33" y="6178675"/>
                <a:ext cx="364997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5296715" y="5703645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15" y="5703645"/>
                <a:ext cx="36499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893039" y="5686191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39" y="5686191"/>
                <a:ext cx="364997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292573" y="6197676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73" y="6197676"/>
                <a:ext cx="364997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5295520" y="5687137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20" y="5687137"/>
                <a:ext cx="36499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6891844" y="5669683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4" y="5669683"/>
                <a:ext cx="36499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5291378" y="6181168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378" y="6181168"/>
                <a:ext cx="364997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5291377" y="5699735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377" y="5699735"/>
                <a:ext cx="364997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893039" y="5696132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39" y="5696132"/>
                <a:ext cx="36499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5291378" y="6199998"/>
                <a:ext cx="364997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378" y="6199998"/>
                <a:ext cx="364997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22517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7239 0.000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0139 0.0016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1181 -4.44444E-6 " pathEditMode="relative" rAng="0" ptsTypes="AA">
                                      <p:cBhvr>
                                        <p:cTn id="203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118 -4.44444E-6 " pathEditMode="relative" rAng="0" ptsTypes="AA">
                                      <p:cBhvr>
                                        <p:cTn id="221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1181 2.59259E-6 " pathEditMode="relative" rAng="0" ptsTypes="AA">
                                      <p:cBhvr>
                                        <p:cTn id="239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6354 -0.00162 " pathEditMode="relative" rAng="0" ptsTypes="AA">
                                      <p:cBhvr>
                                        <p:cTn id="257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58" grpId="0" animBg="1"/>
      <p:bldP spid="6" grpId="0" animBg="1"/>
      <p:bldP spid="167" grpId="0" animBg="1"/>
      <p:bldP spid="167" grpId="1" animBg="1"/>
      <p:bldP spid="163" grpId="0" animBg="1"/>
      <p:bldP spid="163" grpId="1" animBg="1"/>
      <p:bldP spid="163" grpId="2" animBg="1"/>
      <p:bldP spid="156" grpId="0" animBg="1"/>
      <p:bldP spid="156" grpId="1" animBg="1"/>
      <p:bldP spid="156" grpId="2" animBg="1"/>
      <p:bldP spid="154" grpId="0" animBg="1"/>
      <p:bldP spid="154" grpId="1" animBg="1"/>
      <p:bldP spid="154" grpId="2" animBg="1"/>
      <p:bldP spid="86" grpId="0" animBg="1"/>
      <p:bldP spid="86" grpId="1" animBg="1"/>
      <p:bldP spid="86" grpId="2" animBg="1"/>
      <p:bldP spid="117" grpId="1" animBg="1"/>
      <p:bldP spid="117" grpId="2" animBg="1"/>
      <p:bldP spid="117" grpId="3" animBg="1"/>
      <p:bldP spid="128" grpId="0" uiExpand="1" build="p"/>
      <p:bldP spid="137" grpId="0" uiExpand="1" build="allAtOnce"/>
      <p:bldP spid="144" grpId="0" build="allAtOnce"/>
      <p:bldP spid="3" grpId="0"/>
      <p:bldP spid="126" grpId="0" animBg="1"/>
      <p:bldP spid="126" grpId="1" animBg="1"/>
      <p:bldP spid="126" grpId="2" animBg="1"/>
      <p:bldP spid="138" grpId="0"/>
      <p:bldP spid="138" grpId="1"/>
      <p:bldP spid="143" grpId="0"/>
      <p:bldP spid="143" grpId="1"/>
      <p:bldP spid="146" grpId="0"/>
      <p:bldP spid="146" grpId="1"/>
      <p:bldP spid="147" grpId="0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5" grpId="0"/>
      <p:bldP spid="159" grpId="0"/>
      <p:bldP spid="1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4/12/2016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711"/>
            <a:ext cx="7706946" cy="4753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3100" y="2484783"/>
                <a:ext cx="920637" cy="829843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484783"/>
                <a:ext cx="920637" cy="829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5500" y="4038666"/>
                <a:ext cx="77162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00" y="4038666"/>
                <a:ext cx="7716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99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4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59" y="2669502"/>
            <a:ext cx="8491638" cy="1191298"/>
          </a:xfrm>
        </p:spPr>
        <p:txBody>
          <a:bodyPr/>
          <a:lstStyle/>
          <a:p>
            <a:r>
              <a:rPr lang="en-US" sz="4800" dirty="0">
                <a:hlinkClick r:id="rId2"/>
              </a:rPr>
              <a:t>https://</a:t>
            </a:r>
            <a:r>
              <a:rPr lang="en-US" sz="4800" dirty="0" smtClean="0">
                <a:hlinkClick r:id="rId2"/>
              </a:rPr>
              <a:t>github.com/ </a:t>
            </a:r>
            <a:r>
              <a:rPr lang="en-US" sz="4800" dirty="0" err="1" smtClean="0">
                <a:hlinkClick r:id="rId2"/>
              </a:rPr>
              <a:t>kassnery</a:t>
            </a:r>
            <a:r>
              <a:rPr lang="en-US" sz="4800" dirty="0" smtClean="0">
                <a:hlinkClick r:id="rId2"/>
              </a:rPr>
              <a:t>/frugal-counting</a:t>
            </a:r>
            <a:endParaRPr lang="en-US" sz="48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4/12/2016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>
              <a:latin typeface="Verdan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569234" cy="431074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900" dirty="0"/>
              <a:t>E</a:t>
            </a:r>
            <a:r>
              <a:rPr lang="en-US" sz="2900" dirty="0" smtClean="0"/>
              <a:t>fficient, static memory based, implementation of Space Saving.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900" dirty="0"/>
          </a:p>
          <a:p>
            <a:pPr>
              <a:lnSpc>
                <a:spcPct val="110000"/>
              </a:lnSpc>
            </a:pPr>
            <a:r>
              <a:rPr lang="en-US" sz="2900" dirty="0" smtClean="0"/>
              <a:t>The first sliding window frequency approximation algorithm allowing </a:t>
            </a:r>
            <a:r>
              <a:rPr lang="en-US" sz="2900" i="1" dirty="0" smtClean="0"/>
              <a:t>O(1) </a:t>
            </a:r>
            <a:r>
              <a:rPr lang="en-US" sz="2900" dirty="0" smtClean="0"/>
              <a:t>data processing and queries. </a:t>
            </a:r>
          </a:p>
        </p:txBody>
      </p:sp>
    </p:spTree>
    <p:extLst>
      <p:ext uri="{BB962C8B-B14F-4D97-AF65-F5344CB8AC3E}">
        <p14:creationId xmlns:p14="http://schemas.microsoft.com/office/powerpoint/2010/main" val="27380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Motivation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573668"/>
            <a:ext cx="8326438" cy="4389437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Computing network statistics.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Load balancing, Fairness, Anomaly detection, etc.</a:t>
            </a:r>
            <a:endParaRPr lang="en-US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Verdana" charset="0"/>
              </a:rPr>
              <a:t>Monitoring a large number of flows.</a:t>
            </a:r>
          </a:p>
          <a:p>
            <a:endParaRPr lang="en-US" sz="2800" dirty="0">
              <a:latin typeface="Verdana" charset="0"/>
            </a:endParaRPr>
          </a:p>
          <a:p>
            <a:r>
              <a:rPr lang="en-US" sz="2800" dirty="0" smtClean="0">
                <a:latin typeface="Verdana" charset="0"/>
              </a:rPr>
              <a:t>Allowing real-time queries.</a:t>
            </a:r>
          </a:p>
          <a:p>
            <a:endParaRPr lang="en-US" sz="2800" dirty="0">
              <a:latin typeface="Verdana" charset="0"/>
            </a:endParaRPr>
          </a:p>
          <a:p>
            <a:r>
              <a:rPr lang="en-US" sz="2800" dirty="0" smtClean="0">
                <a:latin typeface="Verdana" charset="0"/>
              </a:rPr>
              <a:t>Sliding window support.</a:t>
            </a:r>
            <a:endParaRPr lang="en-US" sz="2800" dirty="0">
              <a:latin typeface="Verdana" charset="0"/>
            </a:endParaRPr>
          </a:p>
          <a:p>
            <a:endParaRPr lang="en-US" sz="2800" dirty="0" smtClean="0">
              <a:latin typeface="Verdana" charset="0"/>
            </a:endParaRPr>
          </a:p>
          <a:p>
            <a:endParaRPr lang="en-US" sz="2800" dirty="0">
              <a:latin typeface="Verdana" charset="0"/>
            </a:endParaRPr>
          </a:p>
          <a:p>
            <a:pPr marL="0" indent="0">
              <a:buNone/>
            </a:pPr>
            <a:endParaRPr lang="en-US" sz="28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Frequency Estimation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3000" dirty="0" smtClean="0">
                <a:latin typeface="Verdana" charset="0"/>
              </a:rPr>
              <a:t>Given a stream of elements </a:t>
            </a:r>
          </a:p>
          <a:p>
            <a:pPr marL="0" indent="0" algn="ctr">
              <a:buNone/>
            </a:pPr>
            <a:endParaRPr lang="en-US" sz="3000" dirty="0">
              <a:latin typeface="Verdana" charset="0"/>
            </a:endParaRPr>
          </a:p>
          <a:p>
            <a:r>
              <a:rPr lang="en-US" sz="3000" dirty="0" smtClean="0">
                <a:latin typeface="Verdana" charset="0"/>
              </a:rPr>
              <a:t>How many times </a:t>
            </a:r>
            <a:r>
              <a:rPr lang="en-US" sz="3000" smtClean="0">
                <a:latin typeface="Verdana" charset="0"/>
              </a:rPr>
              <a:t>7 has </a:t>
            </a:r>
            <a:r>
              <a:rPr lang="en-US" sz="3000" dirty="0" smtClean="0">
                <a:latin typeface="Verdana" charset="0"/>
              </a:rPr>
              <a:t>appeared?  How about 5?</a:t>
            </a:r>
          </a:p>
          <a:p>
            <a:pPr marL="0" indent="0">
              <a:buNone/>
            </a:pPr>
            <a:endParaRPr lang="en-US" sz="3000" dirty="0" smtClean="0">
              <a:latin typeface="Verdana" charset="0"/>
            </a:endParaRPr>
          </a:p>
          <a:p>
            <a:r>
              <a:rPr lang="en-US" sz="3000" dirty="0" smtClean="0">
                <a:latin typeface="Verdana" charset="0"/>
              </a:rPr>
              <a:t>Not enough </a:t>
            </a:r>
            <a:r>
              <a:rPr lang="en-US" sz="3000" dirty="0">
                <a:latin typeface="Verdana" charset="0"/>
              </a:rPr>
              <a:t>fast memory </a:t>
            </a:r>
            <a:r>
              <a:rPr lang="en-US" sz="3000" dirty="0" smtClean="0">
                <a:latin typeface="Verdana" charset="0"/>
              </a:rPr>
              <a:t>(e.g., SRAM) to keep a counter for each element.</a:t>
            </a:r>
          </a:p>
          <a:p>
            <a:endParaRPr lang="en-US" sz="3000" dirty="0"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3.30521 -0.0400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6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Keep a set of </a:t>
            </a:r>
            <a:r>
              <a:rPr lang="en-US" i="1" dirty="0" smtClean="0">
                <a:latin typeface="Verdana" charset="0"/>
              </a:rPr>
              <a:t>m</a:t>
            </a:r>
            <a:r>
              <a:rPr lang="en-US" dirty="0" smtClean="0">
                <a:latin typeface="Verdana" charset="0"/>
              </a:rPr>
              <a:t> counters.</a:t>
            </a:r>
          </a:p>
          <a:p>
            <a:pPr lvl="1"/>
            <a:r>
              <a:rPr lang="en-US" dirty="0" smtClean="0">
                <a:latin typeface="Verdana" charset="0"/>
              </a:rPr>
              <a:t>Each counter keeps the ID of the associated item.</a:t>
            </a:r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If an element that had a counter arrives, increase its value by one.</a:t>
            </a:r>
          </a:p>
          <a:p>
            <a:r>
              <a:rPr lang="en-US" dirty="0" smtClean="0">
                <a:latin typeface="Verdana" charset="0"/>
              </a:rPr>
              <a:t>If an element without a counter arrive, allocate it with the minimal counter and increment.</a:t>
            </a:r>
          </a:p>
          <a:p>
            <a:endParaRPr lang="en-US" dirty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Space Saving </a:t>
            </a:r>
            <a:r>
              <a:rPr lang="en-US" b="0" dirty="0" smtClean="0">
                <a:latin typeface="Verdana" charset="0"/>
              </a:rPr>
              <a:t>(</a:t>
            </a:r>
            <a:r>
              <a:rPr lang="en-US" b="0" dirty="0" err="1" smtClean="0"/>
              <a:t>Metwally</a:t>
            </a:r>
            <a:r>
              <a:rPr lang="en-US" b="0" dirty="0"/>
              <a:t> </a:t>
            </a:r>
            <a:r>
              <a:rPr lang="en-US" b="0" dirty="0" smtClean="0"/>
              <a:t>et al.)</a:t>
            </a:r>
            <a:endParaRPr lang="en-US" dirty="0">
              <a:latin typeface="Verdana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182100" y="459282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900" y="4592827"/>
            <a:ext cx="1887372" cy="1763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/>
          <p:nvPr/>
        </p:nvCxnSpPr>
        <p:spPr>
          <a:xfrm>
            <a:off x="2247900" y="4981575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247900" y="5579617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3060530" y="4612243"/>
            <a:ext cx="0" cy="17635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1002" y="4584947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392838" y="4592754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63264" y="508187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357706" y="5616659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363264" y="508187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9656034" y="4592833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363264" y="5616659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509516" y="5073327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2509516" y="5630712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9884634" y="4592833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357309" y="5070699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10113234" y="4592833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515869" y="5630712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348977" y="5606822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9427434" y="459282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346530" y="5083557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3" name="Content Placeholder 4"/>
          <p:cNvSpPr txBox="1">
            <a:spLocks/>
          </p:cNvSpPr>
          <p:nvPr/>
        </p:nvSpPr>
        <p:spPr bwMode="auto">
          <a:xfrm>
            <a:off x="365125" y="1643076"/>
            <a:ext cx="8326438" cy="28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charset="0"/>
              </a:rPr>
              <a:t>When queried for an element that has a counter, we return its value.</a:t>
            </a:r>
          </a:p>
          <a:p>
            <a:pPr lvl="1"/>
            <a:r>
              <a:rPr lang="en-US" i="1" dirty="0" smtClean="0">
                <a:latin typeface="Verdana" charset="0"/>
              </a:rPr>
              <a:t>Query(7) </a:t>
            </a:r>
            <a:r>
              <a:rPr lang="en-US" dirty="0" smtClean="0">
                <a:latin typeface="Verdana" charset="0"/>
              </a:rPr>
              <a:t>returns </a:t>
            </a:r>
            <a:r>
              <a:rPr lang="en-US" i="1" dirty="0" smtClean="0">
                <a:latin typeface="Verdana" charset="0"/>
              </a:rPr>
              <a:t>3</a:t>
            </a:r>
          </a:p>
          <a:p>
            <a:r>
              <a:rPr lang="en-US" dirty="0" smtClean="0">
                <a:latin typeface="Verdana" charset="0"/>
              </a:rPr>
              <a:t>When queried for unmonitored element, return the value of the minimal counter.</a:t>
            </a:r>
          </a:p>
          <a:p>
            <a:pPr lvl="1"/>
            <a:r>
              <a:rPr lang="en-US" i="1" dirty="0" smtClean="0">
                <a:latin typeface="Verdana" charset="0"/>
              </a:rPr>
              <a:t>Query(3)</a:t>
            </a:r>
            <a:r>
              <a:rPr lang="en-US" dirty="0" smtClean="0">
                <a:latin typeface="Verdana" charset="0"/>
              </a:rPr>
              <a:t> returns 2</a:t>
            </a:r>
            <a:endParaRPr lang="en-US" i="1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ontent Placeholder 4"/>
              <p:cNvSpPr txBox="1">
                <a:spLocks/>
              </p:cNvSpPr>
              <p:nvPr/>
            </p:nvSpPr>
            <p:spPr bwMode="auto">
              <a:xfrm>
                <a:off x="365125" y="1649094"/>
                <a:ext cx="8326438" cy="289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Verdana" charset="0"/>
                  </a:rPr>
                  <a:t>For a N-sized stream, when allocated with </a:t>
                </a:r>
                <a:r>
                  <a:rPr lang="en-US" i="1" dirty="0" smtClean="0">
                    <a:latin typeface="Verdana" charset="0"/>
                  </a:rPr>
                  <a:t>m</a:t>
                </a:r>
                <a:r>
                  <a:rPr lang="en-US" dirty="0" smtClean="0">
                    <a:latin typeface="Verdana" charset="0"/>
                  </a:rPr>
                  <a:t> counters, Space Saving guarantees: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𝑄𝑢𝑒𝑟𝑦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Verdana" charset="0"/>
                </a:endParaRPr>
              </a:p>
              <a:p>
                <a:pPr marL="0" indent="0" algn="ctr">
                  <a:buNone/>
                </a:pPr>
                <a:endParaRPr lang="en-US" b="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23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5" y="1649094"/>
                <a:ext cx="8326438" cy="2891173"/>
              </a:xfrm>
              <a:prstGeom prst="rect">
                <a:avLst/>
              </a:prstGeom>
              <a:blipFill rotWithShape="0">
                <a:blip r:embed="rId4"/>
                <a:stretch>
                  <a:fillRect t="-168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365125" y="3620660"/>
                <a:ext cx="8326438" cy="856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Verdana" charset="0"/>
                  </a:rPr>
                  <a:t>For achieving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Verdana" charset="0"/>
                  </a:rPr>
                  <a:t>approximation,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⌈1/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 smtClean="0">
                    <a:latin typeface="Verdana" charset="0"/>
                  </a:rPr>
                  <a:t> counters are needed.</a:t>
                </a:r>
              </a:p>
              <a:p>
                <a:endParaRPr lang="en-US" dirty="0" smtClean="0">
                  <a:latin typeface="Verdana" charset="0"/>
                </a:endParaRPr>
              </a:p>
              <a:p>
                <a:endParaRPr lang="en-US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5" y="3620660"/>
                <a:ext cx="8326438" cy="856131"/>
              </a:xfrm>
              <a:prstGeom prst="rect">
                <a:avLst/>
              </a:prstGeom>
              <a:blipFill rotWithShape="0">
                <a:blip r:embed="rId5"/>
                <a:stretch>
                  <a:fillRect t="-6429" b="-1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1198 0.0041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51198 0.0041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51198 0.0041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51198 0.0041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51198 0.0041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4" grpId="0" animBg="1"/>
      <p:bldP spid="211" grpId="0"/>
      <p:bldP spid="212" grpId="0"/>
      <p:bldP spid="212" grpId="1"/>
      <p:bldP spid="213" grpId="0"/>
      <p:bldP spid="213" grpId="1"/>
      <p:bldP spid="215" grpId="0"/>
      <p:bldP spid="215" grpId="1"/>
      <p:bldP spid="216" grpId="0" animBg="1"/>
      <p:bldP spid="219" grpId="0"/>
      <p:bldP spid="219" grpId="1"/>
      <p:bldP spid="220" grpId="0"/>
      <p:bldP spid="221" grpId="0"/>
      <p:bldP spid="221" grpId="1"/>
      <p:bldP spid="222" grpId="0" animBg="1"/>
      <p:bldP spid="226" grpId="0"/>
      <p:bldP spid="226" grpId="1"/>
      <p:bldP spid="227" grpId="0" animBg="1"/>
      <p:bldP spid="228" grpId="0"/>
      <p:bldP spid="229" grpId="0"/>
      <p:bldP spid="231" grpId="0" animBg="1"/>
      <p:bldP spid="232" grpId="0"/>
      <p:bldP spid="233" grpId="0" build="allAtOnce"/>
      <p:bldP spid="23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41300" y="134938"/>
            <a:ext cx="8801099" cy="1076325"/>
          </a:xfrm>
        </p:spPr>
        <p:txBody>
          <a:bodyPr/>
          <a:lstStyle/>
          <a:p>
            <a:pPr algn="ctr"/>
            <a:r>
              <a:rPr lang="en-US" dirty="0" smtClean="0">
                <a:latin typeface="Verdana" charset="0"/>
              </a:rPr>
              <a:t>Original Implementation</a:t>
            </a:r>
            <a:endParaRPr lang="en-US" dirty="0">
              <a:latin typeface="Verdana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299" y="1596789"/>
            <a:ext cx="8801099" cy="3957850"/>
            <a:chOff x="1928989" y="3063867"/>
            <a:chExt cx="4999836" cy="1461976"/>
          </a:xfrm>
        </p:grpSpPr>
        <p:sp>
          <p:nvSpPr>
            <p:cNvPr id="30" name="Rounded Rectangle 29"/>
            <p:cNvSpPr/>
            <p:nvPr/>
          </p:nvSpPr>
          <p:spPr>
            <a:xfrm>
              <a:off x="2037002" y="3072995"/>
              <a:ext cx="1250516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Value = 6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048173" y="4165608"/>
              <a:ext cx="540000" cy="3600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200" dirty="0" smtClean="0"/>
                <a:t>ID = x </a:t>
              </a:r>
              <a:endParaRPr lang="en-US" sz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856687" y="4165608"/>
              <a:ext cx="540000" cy="3600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200" dirty="0" smtClean="0"/>
                <a:t>ID = z </a:t>
              </a:r>
              <a:endParaRPr lang="en-US" sz="12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690487" y="3072995"/>
              <a:ext cx="1249200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Value = 8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89450" y="4225123"/>
              <a:ext cx="2672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2589450" y="4441147"/>
              <a:ext cx="2672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  <a:endCxn id="30" idx="2"/>
            </p:cNvCxnSpPr>
            <p:nvPr/>
          </p:nvCxnSpPr>
          <p:spPr>
            <a:xfrm flipV="1">
              <a:off x="2318173" y="3793075"/>
              <a:ext cx="344087" cy="372533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0"/>
              <a:endCxn id="30" idx="2"/>
            </p:cNvCxnSpPr>
            <p:nvPr/>
          </p:nvCxnSpPr>
          <p:spPr>
            <a:xfrm flipH="1" flipV="1">
              <a:off x="2662260" y="3793075"/>
              <a:ext cx="464427" cy="372533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ket 37"/>
            <p:cNvSpPr/>
            <p:nvPr/>
          </p:nvSpPr>
          <p:spPr>
            <a:xfrm>
              <a:off x="1928989" y="3721067"/>
              <a:ext cx="119184" cy="432000"/>
            </a:xfrm>
            <a:prstGeom prst="leftBracket">
              <a:avLst>
                <a:gd name="adj" fmla="val 35208"/>
              </a:avLst>
            </a:prstGeom>
            <a:ln w="25400">
              <a:solidFill>
                <a:srgbClr val="FF00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698623" y="4165803"/>
              <a:ext cx="648072" cy="3600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dirty="0"/>
                <a:t>ID = w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0" name="Left Bracket 39"/>
            <p:cNvSpPr/>
            <p:nvPr/>
          </p:nvSpPr>
          <p:spPr>
            <a:xfrm>
              <a:off x="3571858" y="3721067"/>
              <a:ext cx="137761" cy="444736"/>
            </a:xfrm>
            <a:prstGeom prst="leftBracket">
              <a:avLst>
                <a:gd name="adj" fmla="val 35208"/>
              </a:avLst>
            </a:prstGeom>
            <a:ln w="25400">
              <a:solidFill>
                <a:srgbClr val="FF00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325751" y="3289019"/>
              <a:ext cx="3026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324679" y="3505043"/>
              <a:ext cx="3036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942819" y="3289019"/>
              <a:ext cx="3026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4941747" y="3505043"/>
              <a:ext cx="3036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130252" y="335617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377021" y="3289019"/>
              <a:ext cx="3026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5375949" y="3505043"/>
              <a:ext cx="3036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5679625" y="3063867"/>
              <a:ext cx="1249200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/>
                <a:t>Value = </a:t>
              </a:r>
              <a:r>
                <a:rPr lang="en-US" dirty="0" smtClean="0"/>
                <a:t>182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678567" y="4165803"/>
              <a:ext cx="648072" cy="3600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dirty="0"/>
                <a:t>ID = </a:t>
              </a:r>
              <a:r>
                <a:rPr lang="en-US" sz="1400" dirty="0" smtClean="0"/>
                <a:t>y </a:t>
              </a:r>
              <a:endParaRPr lang="en-US" sz="1400" dirty="0"/>
            </a:p>
          </p:txBody>
        </p:sp>
        <p:cxnSp>
          <p:nvCxnSpPr>
            <p:cNvPr id="61" name="Straight Arrow Connector 60"/>
            <p:cNvCxnSpPr>
              <a:stCxn id="39" idx="0"/>
              <a:endCxn id="33" idx="2"/>
            </p:cNvCxnSpPr>
            <p:nvPr/>
          </p:nvCxnSpPr>
          <p:spPr>
            <a:xfrm flipV="1">
              <a:off x="4022659" y="3793075"/>
              <a:ext cx="292428" cy="372728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9" idx="0"/>
              <a:endCxn id="48" idx="2"/>
            </p:cNvCxnSpPr>
            <p:nvPr/>
          </p:nvCxnSpPr>
          <p:spPr>
            <a:xfrm flipV="1">
              <a:off x="6002603" y="3783947"/>
              <a:ext cx="301622" cy="381856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367110" y="4250529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352397" y="4243495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411522" y="4250529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>
              <a:off x="5570048" y="4441147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3597617" y="4441148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1958406" y="4441147"/>
              <a:ext cx="897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Left Bracket 68"/>
            <p:cNvSpPr/>
            <p:nvPr/>
          </p:nvSpPr>
          <p:spPr>
            <a:xfrm>
              <a:off x="5556506" y="3733803"/>
              <a:ext cx="119184" cy="432000"/>
            </a:xfrm>
            <a:prstGeom prst="leftBracket">
              <a:avLst>
                <a:gd name="adj" fmla="val 35208"/>
              </a:avLst>
            </a:prstGeom>
            <a:ln w="25400">
              <a:solidFill>
                <a:srgbClr val="FF00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5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78000" y="3346703"/>
            <a:ext cx="5486400" cy="2832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4" y="134938"/>
            <a:ext cx="8901706" cy="1076325"/>
          </a:xfrm>
        </p:spPr>
        <p:txBody>
          <a:bodyPr/>
          <a:lstStyle/>
          <a:p>
            <a:r>
              <a:rPr lang="en-US" sz="2900" dirty="0"/>
              <a:t>Sorted Array of Increasing </a:t>
            </a:r>
            <a:r>
              <a:rPr lang="en-US" sz="2900" dirty="0" smtClean="0"/>
              <a:t>Length (SAIL)</a:t>
            </a:r>
            <a:endParaRPr lang="en-US" sz="2900" dirty="0">
              <a:latin typeface="Verdana" charset="0"/>
            </a:endParaRPr>
          </a:p>
        </p:txBody>
      </p:sp>
      <p:sp>
        <p:nvSpPr>
          <p:cNvPr id="50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582738"/>
            <a:ext cx="8326438" cy="804127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After processing </a:t>
            </a:r>
            <a:r>
              <a:rPr lang="en-US" sz="2800" i="1" dirty="0" smtClean="0">
                <a:latin typeface="Verdana" charset="0"/>
              </a:rPr>
              <a:t>N</a:t>
            </a:r>
            <a:r>
              <a:rPr lang="en-US" sz="2800" dirty="0" smtClean="0">
                <a:latin typeface="Verdana" charset="0"/>
              </a:rPr>
              <a:t> elements, the </a:t>
            </a:r>
            <a:r>
              <a:rPr lang="en-US" sz="2800" i="1" dirty="0" err="1" smtClean="0">
                <a:latin typeface="Verdana" charset="0"/>
              </a:rPr>
              <a:t>k</a:t>
            </a:r>
            <a:r>
              <a:rPr lang="en-US" sz="2800" dirty="0" err="1" smtClean="0">
                <a:latin typeface="Verdana" charset="0"/>
              </a:rPr>
              <a:t>’th</a:t>
            </a:r>
            <a:r>
              <a:rPr lang="en-US" sz="2800" dirty="0" smtClean="0">
                <a:latin typeface="Verdana" charset="0"/>
              </a:rPr>
              <a:t> largest counter cannot exceed </a:t>
            </a:r>
            <a:r>
              <a:rPr lang="en-US" sz="2800" i="1" dirty="0" smtClean="0">
                <a:latin typeface="Verdana" charset="0"/>
              </a:rPr>
              <a:t>N/k</a:t>
            </a:r>
            <a:r>
              <a:rPr lang="en-US" sz="2800" dirty="0" smtClean="0">
                <a:latin typeface="Verdana" charset="0"/>
              </a:rPr>
              <a:t>.</a:t>
            </a:r>
          </a:p>
          <a:p>
            <a:endParaRPr lang="en-US" sz="2800" dirty="0">
              <a:latin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000" y="6087427"/>
            <a:ext cx="54864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92400" y="5995987"/>
            <a:ext cx="45720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92400" y="5907024"/>
            <a:ext cx="45720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606800" y="5815584"/>
            <a:ext cx="36576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606800" y="5724144"/>
            <a:ext cx="36576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06800" y="5632704"/>
            <a:ext cx="36576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06800" y="5541264"/>
            <a:ext cx="36576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521200" y="544982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21200" y="535838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21200" y="526694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21200" y="517550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21200" y="508406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21200" y="499262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21200" y="490118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21200" y="4809744"/>
            <a:ext cx="27432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35600" y="471830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35600" y="462686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435600" y="453542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35600" y="444398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35600" y="435254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435600" y="426110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435600" y="416966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435600" y="407822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35600" y="398678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35600" y="389534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35600" y="380390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435600" y="371246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435600" y="362102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35600" y="352958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35600" y="343814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35600" y="3346704"/>
            <a:ext cx="1828800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4424107" y="3531103"/>
            <a:ext cx="194186" cy="5486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68590" y="6340616"/>
                <a:ext cx="1756315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590" y="6340616"/>
                <a:ext cx="175631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Brace 89"/>
          <p:cNvSpPr/>
          <p:nvPr/>
        </p:nvSpPr>
        <p:spPr>
          <a:xfrm rot="16200000" flipV="1">
            <a:off x="6227193" y="2296473"/>
            <a:ext cx="252758" cy="183594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597390" y="2682114"/>
                <a:ext cx="226607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90" y="2682114"/>
                <a:ext cx="226607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028690" y="3753345"/>
                <a:ext cx="2702663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𝐌𝐞𝐦𝐨𝐫𝐲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𝐬𝐚𝐯𝐢𝐧𝐠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90" y="3753345"/>
                <a:ext cx="270266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5" grpId="0" animBg="1"/>
      <p:bldP spid="7" grpId="0"/>
      <p:bldP spid="90" grpId="0" animBg="1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45175" y="4718304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5854700" y="4718304"/>
            <a:ext cx="914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Array Sorted</a:t>
            </a:r>
            <a:endParaRPr lang="en-US" dirty="0">
              <a:latin typeface="Verdana" charset="0"/>
            </a:endParaRPr>
          </a:p>
        </p:txBody>
      </p:sp>
      <p:sp>
        <p:nvSpPr>
          <p:cNvPr id="50" name="Content Placeholder 4"/>
          <p:cNvSpPr>
            <a:spLocks noGrp="1"/>
          </p:cNvSpPr>
          <p:nvPr>
            <p:ph sz="quarter" idx="14"/>
          </p:nvPr>
        </p:nvSpPr>
        <p:spPr>
          <a:xfrm>
            <a:off x="365124" y="1582738"/>
            <a:ext cx="8915353" cy="804127"/>
          </a:xfrm>
        </p:spPr>
        <p:txBody>
          <a:bodyPr/>
          <a:lstStyle/>
          <a:p>
            <a:r>
              <a:rPr lang="en-US" sz="2900" dirty="0" smtClean="0">
                <a:latin typeface="Verdana" charset="0"/>
              </a:rPr>
              <a:t>For incrementing a counter, we swap it with the last counter with the same value.</a:t>
            </a:r>
            <a:endParaRPr lang="en-US" sz="2900" dirty="0">
              <a:latin typeface="Verdana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45175" y="3346704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5854700" y="3803904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845175" y="4261104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5845175" y="5175504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5854700" y="3803904"/>
            <a:ext cx="914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6276975" y="315963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1" name="Oval 60"/>
          <p:cNvSpPr/>
          <p:nvPr/>
        </p:nvSpPr>
        <p:spPr>
          <a:xfrm>
            <a:off x="6276975" y="302247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2" name="Oval 61"/>
          <p:cNvSpPr/>
          <p:nvPr/>
        </p:nvSpPr>
        <p:spPr>
          <a:xfrm>
            <a:off x="6276975" y="2885313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3" name="Oval 62"/>
          <p:cNvSpPr/>
          <p:nvPr/>
        </p:nvSpPr>
        <p:spPr>
          <a:xfrm>
            <a:off x="6276975" y="6011037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4" name="Oval 63"/>
          <p:cNvSpPr/>
          <p:nvPr/>
        </p:nvSpPr>
        <p:spPr>
          <a:xfrm>
            <a:off x="6276975" y="5873877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5" name="Oval 64"/>
          <p:cNvSpPr/>
          <p:nvPr/>
        </p:nvSpPr>
        <p:spPr>
          <a:xfrm>
            <a:off x="6276975" y="5736717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6" name="Content Placeholder 4"/>
          <p:cNvSpPr txBox="1">
            <a:spLocks/>
          </p:cNvSpPr>
          <p:nvPr/>
        </p:nvSpPr>
        <p:spPr bwMode="auto">
          <a:xfrm>
            <a:off x="260350" y="3617867"/>
            <a:ext cx="4949825" cy="8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>
                <a:latin typeface="Verdana" charset="0"/>
              </a:rPr>
              <a:t>Takes </a:t>
            </a:r>
            <a:r>
              <a:rPr lang="en-US" sz="2900" i="1" dirty="0" smtClean="0">
                <a:latin typeface="Verdana" charset="0"/>
              </a:rPr>
              <a:t>O(log m)</a:t>
            </a:r>
            <a:r>
              <a:rPr lang="en-US" sz="2900" dirty="0" smtClean="0">
                <a:latin typeface="Verdana" charset="0"/>
              </a:rPr>
              <a:t> using binary search, or </a:t>
            </a:r>
            <a:r>
              <a:rPr lang="en-US" sz="2900" i="1" dirty="0" smtClean="0">
                <a:latin typeface="Verdana" charset="0"/>
              </a:rPr>
              <a:t>O(1)</a:t>
            </a:r>
            <a:r>
              <a:rPr lang="en-US" sz="2900" dirty="0" smtClean="0">
                <a:latin typeface="Verdana" charset="0"/>
              </a:rPr>
              <a:t> if we store the last counter’s index.</a:t>
            </a:r>
            <a:endParaRPr lang="en-US" sz="29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L 0.06285 0.03565 C 0.07673 0.04352 0.0835 0.05486 0.08403 0.06644 C 0.08368 0.07986 0.07621 0.09005 0.06215 0.09746 L -0.00052 0.13264 " pathEditMode="relative" rAng="16200000" ptsTypes="AAA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66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7 L 0.02899 -0.03588 C 0.03576 -0.04329 0.03941 -0.0544 0.03941 -0.06621 C 0.03941 -0.07917 0.03576 -0.08982 0.02899 -0.09723 L -0.00087 -0.13287 " pathEditMode="relative" rAng="16200000" ptsTypes="AAA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9" grpId="0" animBg="1"/>
      <p:bldP spid="43" grpId="0" animBg="1"/>
      <p:bldP spid="44" grpId="0" animBg="1"/>
      <p:bldP spid="44" grpId="1" animBg="1"/>
      <p:bldP spid="45" grpId="0" animBg="1"/>
      <p:bldP spid="47" grpId="0" animBg="1"/>
      <p:bldP spid="48" grpId="0" animBg="1"/>
      <p:bldP spid="48" grpId="1" animBg="1"/>
      <p:bldP spid="48" grpId="2" animBg="1"/>
      <p:bldP spid="6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Evaluation</a:t>
            </a:r>
            <a:endParaRPr lang="en-US" dirty="0">
              <a:latin typeface="Verdan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" y="1596571"/>
            <a:ext cx="7716367" cy="4759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0048" y="2226012"/>
                <a:ext cx="7512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48" y="2226012"/>
                <a:ext cx="7512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317" r="-11382" b="-37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0048" y="3480768"/>
                <a:ext cx="7512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48" y="3480768"/>
                <a:ext cx="7512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17" r="-11382" b="-36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7471" y="2922640"/>
                <a:ext cx="150483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71" y="2922640"/>
                <a:ext cx="150483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34" r="-5668" b="-37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Streams to Sliding Windows</a:t>
            </a:r>
            <a:endParaRPr lang="en-US" dirty="0">
              <a:latin typeface="Verdana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30" name="Rectangle 29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-307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8284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5998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3712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1426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140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54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568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282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9905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7619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333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3047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0761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131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5845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3559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1273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8987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6701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4415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2129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6229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3943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1657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9371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7085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4799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2513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0227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900" dirty="0" smtClean="0">
                <a:latin typeface="Verdana" charset="0"/>
              </a:rPr>
              <a:t>A stream of elements </a:t>
            </a:r>
          </a:p>
          <a:p>
            <a:pPr marL="0" indent="0" algn="ctr">
              <a:buNone/>
            </a:pPr>
            <a:endParaRPr lang="en-US" sz="2900" dirty="0">
              <a:latin typeface="Verdana" charset="0"/>
            </a:endParaRPr>
          </a:p>
          <a:p>
            <a:r>
              <a:rPr lang="en-US" sz="2900" dirty="0" smtClean="0">
                <a:latin typeface="Verdana" charset="0"/>
              </a:rPr>
              <a:t>How many times have 7 appeared </a:t>
            </a:r>
            <a:r>
              <a:rPr lang="en-US" sz="2900" b="1" dirty="0" smtClean="0">
                <a:latin typeface="Verdana" charset="0"/>
              </a:rPr>
              <a:t>within the last </a:t>
            </a:r>
            <a:r>
              <a:rPr lang="en-US" sz="2900" b="1" i="1" dirty="0" smtClean="0">
                <a:latin typeface="Verdana" charset="0"/>
              </a:rPr>
              <a:t>W</a:t>
            </a:r>
            <a:r>
              <a:rPr lang="en-US" sz="2900" b="1" dirty="0" smtClean="0">
                <a:latin typeface="Verdana" charset="0"/>
              </a:rPr>
              <a:t> items?</a:t>
            </a:r>
            <a:endParaRPr lang="en-US" sz="2900" dirty="0">
              <a:latin typeface="Verdana" charset="0"/>
            </a:endParaRPr>
          </a:p>
        </p:txBody>
      </p:sp>
      <p:sp>
        <p:nvSpPr>
          <p:cNvPr id="11264" name="Right Brace 11263"/>
          <p:cNvSpPr/>
          <p:nvPr/>
        </p:nvSpPr>
        <p:spPr>
          <a:xfrm rot="5400000">
            <a:off x="4970986" y="3148643"/>
            <a:ext cx="162053" cy="359906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3971427" y="5031317"/>
                <a:ext cx="242694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elements</a:t>
                </a: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7" y="5031317"/>
                <a:ext cx="2426946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25926" r="-9273" b="-4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3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2.29913 -0.040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65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1264" grpId="0" animBg="1"/>
      <p:bldP spid="198" grpId="0"/>
    </p:bld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6445</TotalTime>
  <Words>876</Words>
  <Application>Microsoft Office PowerPoint</Application>
  <PresentationFormat>On-screen Show (4:3)</PresentationFormat>
  <Paragraphs>431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Heavy Hitters in Streams  and Sliding Windows</vt:lpstr>
      <vt:lpstr>Motivation</vt:lpstr>
      <vt:lpstr>Frequency Estimation</vt:lpstr>
      <vt:lpstr>Space Saving (Metwally et al.)</vt:lpstr>
      <vt:lpstr>Original Implementation</vt:lpstr>
      <vt:lpstr>Sorted Array of Increasing Length (SAIL)</vt:lpstr>
      <vt:lpstr>Keeping the Array Sorted</vt:lpstr>
      <vt:lpstr>CSS Evaluation</vt:lpstr>
      <vt:lpstr>From Streams to Sliding Windows</vt:lpstr>
      <vt:lpstr>Window Algorithm</vt:lpstr>
      <vt:lpstr>Window Algorithm</vt:lpstr>
      <vt:lpstr>Answering Queries</vt:lpstr>
      <vt:lpstr>Challenges</vt:lpstr>
      <vt:lpstr>Evaluation</vt:lpstr>
      <vt:lpstr>Open Source</vt:lpstr>
      <vt:lpstr>Summary</vt:lpstr>
      <vt:lpstr>Any Questions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Ben-Basat Shlomi-Ran</cp:lastModifiedBy>
  <cp:revision>163</cp:revision>
  <dcterms:created xsi:type="dcterms:W3CDTF">2012-11-14T18:53:32Z</dcterms:created>
  <dcterms:modified xsi:type="dcterms:W3CDTF">2016-04-12T21:38:56Z</dcterms:modified>
</cp:coreProperties>
</file>