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92" r:id="rId4"/>
    <p:sldId id="295" r:id="rId5"/>
    <p:sldId id="294" r:id="rId6"/>
    <p:sldId id="296" r:id="rId7"/>
    <p:sldId id="297" r:id="rId8"/>
    <p:sldId id="298" r:id="rId9"/>
    <p:sldId id="301" r:id="rId10"/>
    <p:sldId id="302" r:id="rId11"/>
    <p:sldId id="303" r:id="rId12"/>
    <p:sldId id="304" r:id="rId13"/>
    <p:sldId id="305" r:id="rId14"/>
    <p:sldId id="306" r:id="rId15"/>
    <p:sldId id="308" r:id="rId16"/>
    <p:sldId id="290" r:id="rId17"/>
    <p:sldId id="271" r:id="rId18"/>
    <p:sldId id="314" r:id="rId19"/>
    <p:sldId id="315" r:id="rId20"/>
    <p:sldId id="316" r:id="rId21"/>
    <p:sldId id="320" r:id="rId22"/>
    <p:sldId id="318" r:id="rId23"/>
    <p:sldId id="319" r:id="rId24"/>
    <p:sldId id="313" r:id="rId25"/>
    <p:sldId id="317" r:id="rId26"/>
    <p:sldId id="300" r:id="rId27"/>
    <p:sldId id="289" r:id="rId28"/>
    <p:sldId id="288" r:id="rId29"/>
    <p:sldId id="285" r:id="rId30"/>
    <p:sldId id="287" r:id="rId31"/>
    <p:sldId id="286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22B14C"/>
    <a:srgbClr val="A349A4"/>
    <a:srgbClr val="3F48CC"/>
    <a:srgbClr val="4E492F"/>
    <a:srgbClr val="BD55D4"/>
    <a:srgbClr val="FF0000"/>
    <a:srgbClr val="076AA3"/>
    <a:srgbClr val="0E68EC"/>
    <a:srgbClr val="003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2" autoAdjust="0"/>
    <p:restoredTop sz="96562" autoAdjust="0"/>
  </p:normalViewPr>
  <p:slideViewPr>
    <p:cSldViewPr snapToGrid="0" snapToObjects="1">
      <p:cViewPr>
        <p:scale>
          <a:sx n="166" d="100"/>
          <a:sy n="166" d="100"/>
        </p:scale>
        <p:origin x="-2190" y="-193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CB52A-4B85-42F8-9DAB-045267C8EA91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027D7-FD64-41C9-B5AB-C385B0FB4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9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00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77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68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81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6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97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93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11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82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98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49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027D7-FD64-41C9-B5AB-C385B0FB49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7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E3DB-D00F-44FB-B0EB-F818B74976B8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8329-6992-FA46-A379-1289CD59B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7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D826-9EFD-B845-88AF-28493E719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59C2E-C95E-45C1-A9EE-C523982883D9}" type="datetime1">
              <a:rPr lang="en-US" smtClean="0"/>
              <a:t>4/20/2018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2407-7B97-E24F-876C-E7B4FC2B5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6761B-2A0F-49AD-A2AE-3E04AAEF9C0E}" type="datetime1">
              <a:rPr lang="en-US" smtClean="0"/>
              <a:t>4/20/2018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2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AACE-EAD6-D045-8D67-2106286A4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370E0-0BDF-41BA-8259-ED0D032C3C16}" type="datetime1">
              <a:rPr lang="en-US" smtClean="0"/>
              <a:t>4/20/2018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3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FDE1-6CC7-6241-96F5-A54C6D567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FAB08-A7CC-49ED-B59D-429C1C5A5E0F}" type="datetime1">
              <a:rPr lang="en-US" smtClean="0"/>
              <a:t>4/20/2018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64F6-7664-0847-8870-81142F814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BC69-644A-438B-851B-07932CA786E9}" type="datetime1">
              <a:rPr lang="en-US" smtClean="0"/>
              <a:t>4/20/2018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2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44EE-0CCD-5642-BD18-DBF821ABB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36C8E-5FBD-44C0-961C-25A25354F43A}" type="datetime1">
              <a:rPr lang="en-US" smtClean="0"/>
              <a:t>4/20/2018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4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7D92-4EE5-D84B-8588-0915E7610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B84D6-F3CF-47E6-B42A-3E206FF8B302}" type="datetime1">
              <a:rPr lang="en-US" smtClean="0"/>
              <a:t>4/20/2018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59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40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EE4243-B10A-499C-ABCC-C85173C99896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Israeli Netorking Day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F193FC-9524-4ED8-8DDD-5D27B8C3D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38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36A42-C515-44CB-903C-FA747DE6023E}" type="datetime1">
              <a:rPr lang="en-US" smtClean="0"/>
              <a:t>4/20/2018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82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CA30-866E-48EB-983B-DB9AB4583634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99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68304-58DE-4A6B-9D1C-866699DC85AA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AE9-6A84-0344-9053-E91F7D90A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E69CF-548F-402B-8DEC-D5AE0AB3A5AA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6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E0F8E-2FCC-4525-84BE-377744A6A642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2E5C-3BBF-C54E-813C-75B4D61C7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70A64-C892-4E27-8470-F0592B733390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D731-B9C6-7D47-856A-3907FB920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0459-26FD-7248-9C09-9BAEF8174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5DFD7-5E1F-4FF1-9C7F-43DE2295801C}" type="datetime1">
              <a:rPr lang="en-US" smtClean="0"/>
              <a:t>4/20/2018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B186-ED04-5C4C-B3C5-0B410677D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CE86A-F897-4EF5-A94C-BE0FA07A4185}" type="datetime1">
              <a:rPr lang="en-US" smtClean="0"/>
              <a:t>4/20/2018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5F2801-562A-684C-B81E-FD1667E3A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EB8850-A47F-44E0-A4FD-14666B399FDF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2"/>
          <p:cNvSpPr txBox="1">
            <a:spLocks/>
          </p:cNvSpPr>
          <p:nvPr userDrawn="1"/>
        </p:nvSpPr>
        <p:spPr>
          <a:xfrm>
            <a:off x="3706812" y="6356349"/>
            <a:ext cx="230663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/>
              <a:t>INFOCOM </a:t>
            </a:r>
            <a:r>
              <a:rPr lang="he-IL" dirty="0" smtClean="0"/>
              <a:t>201</a:t>
            </a:r>
            <a:r>
              <a:rPr lang="en-US" dirty="0" smtClean="0"/>
              <a:t>8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  <p:sldLayoutId id="2147483703" r:id="rId1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92.png"/><Relationship Id="rId4" Type="http://schemas.openxmlformats.org/officeDocument/2006/relationships/image" Target="../media/image22.jpe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63.png"/><Relationship Id="rId18" Type="http://schemas.openxmlformats.org/officeDocument/2006/relationships/image" Target="../media/image3.png"/><Relationship Id="rId3" Type="http://schemas.openxmlformats.org/officeDocument/2006/relationships/image" Target="../media/image55.jpeg"/><Relationship Id="rId7" Type="http://schemas.openxmlformats.org/officeDocument/2006/relationships/image" Target="../media/image21.jpeg"/><Relationship Id="rId12" Type="http://schemas.openxmlformats.org/officeDocument/2006/relationships/image" Target="../media/image62.png"/><Relationship Id="rId17" Type="http://schemas.openxmlformats.org/officeDocument/2006/relationships/image" Target="../media/image54.png"/><Relationship Id="rId2" Type="http://schemas.openxmlformats.org/officeDocument/2006/relationships/image" Target="../media/image53.png"/><Relationship Id="rId16" Type="http://schemas.openxmlformats.org/officeDocument/2006/relationships/image" Target="../media/image37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8.jpeg"/><Relationship Id="rId11" Type="http://schemas.openxmlformats.org/officeDocument/2006/relationships/image" Target="../media/image61.png"/><Relationship Id="rId5" Type="http://schemas.openxmlformats.org/officeDocument/2006/relationships/image" Target="../media/image57.jpeg"/><Relationship Id="rId15" Type="http://schemas.openxmlformats.org/officeDocument/2006/relationships/image" Target="../media/image31.png"/><Relationship Id="rId10" Type="http://schemas.openxmlformats.org/officeDocument/2006/relationships/image" Target="../media/image60.png"/><Relationship Id="rId19" Type="http://schemas.openxmlformats.org/officeDocument/2006/relationships/image" Target="../media/image93.png"/><Relationship Id="rId4" Type="http://schemas.openxmlformats.org/officeDocument/2006/relationships/image" Target="../media/image56.jpeg"/><Relationship Id="rId9" Type="http://schemas.openxmlformats.org/officeDocument/2006/relationships/image" Target="../media/image59.jpe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10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2.jpeg"/><Relationship Id="rId4" Type="http://schemas.openxmlformats.org/officeDocument/2006/relationships/image" Target="../media/image270.png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350.png"/><Relationship Id="rId3" Type="http://schemas.openxmlformats.org/officeDocument/2006/relationships/image" Target="../media/image22.jpeg"/><Relationship Id="rId7" Type="http://schemas.openxmlformats.org/officeDocument/2006/relationships/image" Target="../media/image300.png"/><Relationship Id="rId12" Type="http://schemas.openxmlformats.org/officeDocument/2006/relationships/image" Target="../media/image34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30.png"/><Relationship Id="rId5" Type="http://schemas.openxmlformats.org/officeDocument/2006/relationships/image" Target="../media/image21.jpeg"/><Relationship Id="rId15" Type="http://schemas.openxmlformats.org/officeDocument/2006/relationships/image" Target="../media/image370.png"/><Relationship Id="rId10" Type="http://schemas.openxmlformats.org/officeDocument/2006/relationships/image" Target="../media/image320.png"/><Relationship Id="rId4" Type="http://schemas.openxmlformats.org/officeDocument/2006/relationships/image" Target="../media/image23.png"/><Relationship Id="rId9" Type="http://schemas.openxmlformats.org/officeDocument/2006/relationships/image" Target="../media/image310.png"/><Relationship Id="rId14" Type="http://schemas.openxmlformats.org/officeDocument/2006/relationships/image" Target="../media/image3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58.jpeg"/><Relationship Id="rId18" Type="http://schemas.openxmlformats.org/officeDocument/2006/relationships/image" Target="../media/image62.png"/><Relationship Id="rId3" Type="http://schemas.openxmlformats.org/officeDocument/2006/relationships/image" Target="../media/image54.png"/><Relationship Id="rId21" Type="http://schemas.openxmlformats.org/officeDocument/2006/relationships/image" Target="../media/image31.png"/><Relationship Id="rId7" Type="http://schemas.openxmlformats.org/officeDocument/2006/relationships/image" Target="../media/image26.jpeg"/><Relationship Id="rId12" Type="http://schemas.openxmlformats.org/officeDocument/2006/relationships/image" Target="../media/image57.jpeg"/><Relationship Id="rId17" Type="http://schemas.openxmlformats.org/officeDocument/2006/relationships/image" Target="../media/image61.png"/><Relationship Id="rId2" Type="http://schemas.openxmlformats.org/officeDocument/2006/relationships/image" Target="../media/image53.png"/><Relationship Id="rId16" Type="http://schemas.openxmlformats.org/officeDocument/2006/relationships/image" Target="../media/image60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30.png"/><Relationship Id="rId11" Type="http://schemas.openxmlformats.org/officeDocument/2006/relationships/image" Target="../media/image56.jpeg"/><Relationship Id="rId15" Type="http://schemas.openxmlformats.org/officeDocument/2006/relationships/image" Target="../media/image59.jpeg"/><Relationship Id="rId10" Type="http://schemas.openxmlformats.org/officeDocument/2006/relationships/image" Target="../media/image55.jpeg"/><Relationship Id="rId19" Type="http://schemas.openxmlformats.org/officeDocument/2006/relationships/image" Target="../media/image63.png"/><Relationship Id="rId9" Type="http://schemas.openxmlformats.org/officeDocument/2006/relationships/image" Target="../media/image24.jpeg"/><Relationship Id="rId14" Type="http://schemas.openxmlformats.org/officeDocument/2006/relationships/image" Target="../media/image21.jpeg"/><Relationship Id="rId22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9.png"/><Relationship Id="rId7" Type="http://schemas.openxmlformats.org/officeDocument/2006/relationships/image" Target="../media/image47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Relationship Id="rId9" Type="http://schemas.openxmlformats.org/officeDocument/2006/relationships/image" Target="../media/image49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81.png"/><Relationship Id="rId7" Type="http://schemas.openxmlformats.org/officeDocument/2006/relationships/image" Target="../media/image54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4" Type="http://schemas.openxmlformats.org/officeDocument/2006/relationships/image" Target="../media/image510.png"/><Relationship Id="rId9" Type="http://schemas.openxmlformats.org/officeDocument/2006/relationships/image" Target="../media/image5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600.png"/><Relationship Id="rId4" Type="http://schemas.openxmlformats.org/officeDocument/2006/relationships/image" Target="../media/image59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jpeg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0.png"/><Relationship Id="rId4" Type="http://schemas.openxmlformats.org/officeDocument/2006/relationships/image" Target="../media/image6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0.png"/><Relationship Id="rId4" Type="http://schemas.openxmlformats.org/officeDocument/2006/relationships/image" Target="../media/image4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34.png"/><Relationship Id="rId3" Type="http://schemas.openxmlformats.org/officeDocument/2006/relationships/image" Target="../media/image3.png"/><Relationship Id="rId34" Type="http://schemas.openxmlformats.org/officeDocument/2006/relationships/image" Target="../media/image50.png"/><Relationship Id="rId7" Type="http://schemas.openxmlformats.org/officeDocument/2006/relationships/image" Target="../media/image32.png"/><Relationship Id="rId12" Type="http://schemas.openxmlformats.org/officeDocument/2006/relationships/image" Target="../media/image45.png"/><Relationship Id="rId17" Type="http://schemas.openxmlformats.org/officeDocument/2006/relationships/image" Target="../media/image23.png"/><Relationship Id="rId25" Type="http://schemas.openxmlformats.org/officeDocument/2006/relationships/image" Target="../media/image59.png"/><Relationship Id="rId3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jpe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44.png"/><Relationship Id="rId32" Type="http://schemas.openxmlformats.org/officeDocument/2006/relationships/image" Target="../media/image48.png"/><Relationship Id="rId5" Type="http://schemas.openxmlformats.org/officeDocument/2006/relationships/image" Target="../media/image30.png"/><Relationship Id="rId15" Type="http://schemas.openxmlformats.org/officeDocument/2006/relationships/image" Target="../media/image21.jpeg"/><Relationship Id="rId28" Type="http://schemas.openxmlformats.org/officeDocument/2006/relationships/image" Target="../media/image36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31" Type="http://schemas.openxmlformats.org/officeDocument/2006/relationships/image" Target="../media/image42.png"/><Relationship Id="rId4" Type="http://schemas.openxmlformats.org/officeDocument/2006/relationships/image" Target="../media/image29.png"/><Relationship Id="rId9" Type="http://schemas.openxmlformats.org/officeDocument/2006/relationships/image" Target="../media/image22.jpeg"/><Relationship Id="rId14" Type="http://schemas.openxmlformats.org/officeDocument/2006/relationships/image" Target="../media/image47.png"/><Relationship Id="rId22" Type="http://schemas.openxmlformats.org/officeDocument/2006/relationships/image" Target="../media/image56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68.png"/><Relationship Id="rId4" Type="http://schemas.openxmlformats.org/officeDocument/2006/relationships/image" Target="../media/image22.jpe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62.pn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12" Type="http://schemas.openxmlformats.org/officeDocument/2006/relationships/image" Target="../media/image61.png"/><Relationship Id="rId17" Type="http://schemas.openxmlformats.org/officeDocument/2006/relationships/image" Target="../media/image37.png"/><Relationship Id="rId2" Type="http://schemas.openxmlformats.org/officeDocument/2006/relationships/image" Target="../media/image53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jpeg"/><Relationship Id="rId11" Type="http://schemas.openxmlformats.org/officeDocument/2006/relationships/image" Target="../media/image60.png"/><Relationship Id="rId5" Type="http://schemas.openxmlformats.org/officeDocument/2006/relationships/image" Target="../media/image56.jpeg"/><Relationship Id="rId15" Type="http://schemas.openxmlformats.org/officeDocument/2006/relationships/image" Target="../media/image36.png"/><Relationship Id="rId10" Type="http://schemas.openxmlformats.org/officeDocument/2006/relationships/image" Target="../media/image59.jpeg"/><Relationship Id="rId4" Type="http://schemas.openxmlformats.org/officeDocument/2006/relationships/image" Target="../media/image55.jpeg"/><Relationship Id="rId9" Type="http://schemas.openxmlformats.org/officeDocument/2006/relationships/image" Target="../media/image22.jpeg"/><Relationship Id="rId1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4.png"/><Relationship Id="rId7" Type="http://schemas.openxmlformats.org/officeDocument/2006/relationships/image" Target="../media/image2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1.jpeg"/><Relationship Id="rId9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63.png"/><Relationship Id="rId18" Type="http://schemas.openxmlformats.org/officeDocument/2006/relationships/image" Target="../media/image3.png"/><Relationship Id="rId3" Type="http://schemas.openxmlformats.org/officeDocument/2006/relationships/image" Target="../media/image55.jpeg"/><Relationship Id="rId7" Type="http://schemas.openxmlformats.org/officeDocument/2006/relationships/image" Target="../media/image21.jpeg"/><Relationship Id="rId12" Type="http://schemas.openxmlformats.org/officeDocument/2006/relationships/image" Target="../media/image62.png"/><Relationship Id="rId17" Type="http://schemas.openxmlformats.org/officeDocument/2006/relationships/image" Target="../media/image54.png"/><Relationship Id="rId2" Type="http://schemas.openxmlformats.org/officeDocument/2006/relationships/image" Target="../media/image5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8.jpeg"/><Relationship Id="rId11" Type="http://schemas.openxmlformats.org/officeDocument/2006/relationships/image" Target="../media/image61.png"/><Relationship Id="rId5" Type="http://schemas.openxmlformats.org/officeDocument/2006/relationships/image" Target="../media/image57.jpeg"/><Relationship Id="rId15" Type="http://schemas.openxmlformats.org/officeDocument/2006/relationships/image" Target="../media/image31.png"/><Relationship Id="rId10" Type="http://schemas.openxmlformats.org/officeDocument/2006/relationships/image" Target="../media/image60.png"/><Relationship Id="rId4" Type="http://schemas.openxmlformats.org/officeDocument/2006/relationships/image" Target="../media/image56.jpeg"/><Relationship Id="rId9" Type="http://schemas.openxmlformats.org/officeDocument/2006/relationships/image" Target="../media/image59.jpe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18034411-B74D-41AA-894A-DC71CB7366F2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07DF4B-7680-694A-826F-A5CCF24D2FE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7086" y="3052623"/>
            <a:ext cx="8913730" cy="7651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550" dirty="0"/>
              <a:t>Pay for a Sliding Bloom Filter and Get Counting, Distinct Elements, and Entropy for Free</a:t>
            </a:r>
            <a:br>
              <a:rPr lang="en-US" sz="2550" dirty="0"/>
            </a:br>
            <a:endParaRPr lang="en-US" sz="2550" dirty="0">
              <a:ea typeface="+mj-ea"/>
              <a:cs typeface="+mj-cs"/>
            </a:endParaRPr>
          </a:p>
        </p:txBody>
      </p:sp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279400" y="3837627"/>
            <a:ext cx="7908925" cy="43021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800" dirty="0" smtClean="0">
                <a:latin typeface="Verdana" charset="0"/>
                <a:cs typeface="Verdana" charset="0"/>
              </a:rPr>
              <a:t>By: Ran Ben Basat, Technion, Israel</a:t>
            </a: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1024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79400" y="4540499"/>
            <a:ext cx="7916862" cy="377825"/>
          </a:xfrm>
        </p:spPr>
        <p:txBody>
          <a:bodyPr/>
          <a:lstStyle/>
          <a:p>
            <a:r>
              <a:rPr lang="en-US" sz="2000" dirty="0" smtClean="0">
                <a:latin typeface="Verdana" charset="0"/>
              </a:rPr>
              <a:t>Joint work with </a:t>
            </a:r>
            <a:r>
              <a:rPr lang="en-US" sz="2000" dirty="0" err="1" smtClean="0">
                <a:latin typeface="Verdana" charset="0"/>
              </a:rPr>
              <a:t>Eran</a:t>
            </a:r>
            <a:r>
              <a:rPr lang="en-US" sz="2000" dirty="0" smtClean="0">
                <a:latin typeface="Verdana" charset="0"/>
              </a:rPr>
              <a:t> </a:t>
            </a:r>
            <a:r>
              <a:rPr lang="en-US" sz="2000" dirty="0" err="1" smtClean="0">
                <a:latin typeface="Verdana" charset="0"/>
              </a:rPr>
              <a:t>Assaf</a:t>
            </a:r>
            <a:r>
              <a:rPr lang="en-US" sz="2000" dirty="0">
                <a:latin typeface="Verdana" charset="0"/>
              </a:rPr>
              <a:t>, Gil </a:t>
            </a:r>
            <a:r>
              <a:rPr lang="en-US" sz="2000" dirty="0" err="1">
                <a:latin typeface="Verdana" charset="0"/>
              </a:rPr>
              <a:t>Einziger</a:t>
            </a:r>
            <a:r>
              <a:rPr lang="en-US" sz="2000" dirty="0">
                <a:latin typeface="Verdana" charset="0"/>
              </a:rPr>
              <a:t>, </a:t>
            </a:r>
            <a:r>
              <a:rPr lang="en-US" sz="2000" dirty="0" smtClean="0">
                <a:latin typeface="Verdana" charset="0"/>
              </a:rPr>
              <a:t>and </a:t>
            </a:r>
            <a:r>
              <a:rPr lang="en-US" sz="2000" dirty="0">
                <a:latin typeface="Verdana" charset="0"/>
              </a:rPr>
              <a:t>Roy Friedman</a:t>
            </a:r>
          </a:p>
        </p:txBody>
      </p:sp>
      <p:sp>
        <p:nvSpPr>
          <p:cNvPr id="7" name="Subtitle 4"/>
          <p:cNvSpPr txBox="1">
            <a:spLocks/>
          </p:cNvSpPr>
          <p:nvPr/>
        </p:nvSpPr>
        <p:spPr bwMode="auto">
          <a:xfrm>
            <a:off x="5428266" y="5394094"/>
            <a:ext cx="34448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35000"/>
              <a:buFont typeface="Wingdings" pitchFamily="28" charset="2"/>
              <a:buNone/>
              <a:defRPr sz="2000" b="0" kern="1200" baseline="0">
                <a:solidFill>
                  <a:srgbClr val="FFFFFF"/>
                </a:solidFill>
                <a:latin typeface="Verdana"/>
                <a:ea typeface="ＭＳ Ｐゴシック" charset="0"/>
                <a:cs typeface="Verdana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2400" dirty="0" smtClean="0">
                <a:latin typeface="Verdana" charset="0"/>
                <a:cs typeface="Verdana" charset="0"/>
              </a:rPr>
              <a:t>IEEE INFOCOM2018</a:t>
            </a:r>
            <a:endParaRPr lang="en-US" sz="1800" dirty="0">
              <a:latin typeface="Verdana" charset="0"/>
              <a:cs typeface="Verdan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992" y="194169"/>
            <a:ext cx="577516" cy="770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3"/>
          <p:cNvSpPr>
            <a:spLocks noGrp="1"/>
          </p:cNvSpPr>
          <p:nvPr>
            <p:ph type="title"/>
          </p:nvPr>
        </p:nvSpPr>
        <p:spPr>
          <a:xfrm>
            <a:off x="0" y="134938"/>
            <a:ext cx="9144000" cy="1076325"/>
          </a:xfrm>
        </p:spPr>
        <p:txBody>
          <a:bodyPr/>
          <a:lstStyle/>
          <a:p>
            <a:r>
              <a:rPr lang="en-US" sz="3600" dirty="0" smtClean="0">
                <a:latin typeface="Verdana" charset="0"/>
              </a:rPr>
              <a:t>The results</a:t>
            </a:r>
            <a:endParaRPr lang="en-US" sz="3600" dirty="0">
              <a:latin typeface="Verdan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1813754"/>
                  </p:ext>
                </p:extLst>
              </p:nvPr>
            </p:nvGraphicFramePr>
            <p:xfrm>
              <a:off x="436918" y="1531766"/>
              <a:ext cx="8044053" cy="15438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55800"/>
                    <a:gridCol w="2176653"/>
                    <a:gridCol w="1955800"/>
                    <a:gridCol w="19558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Algorithm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Space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Update</a:t>
                          </a:r>
                          <a:r>
                            <a:rPr lang="en-US" baseline="0" dirty="0" smtClean="0"/>
                            <a:t> 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Counts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TBF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SWBF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SWAMP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1813754"/>
                  </p:ext>
                </p:extLst>
              </p:nvPr>
            </p:nvGraphicFramePr>
            <p:xfrm>
              <a:off x="436918" y="1531766"/>
              <a:ext cx="8044053" cy="15438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55800"/>
                    <a:gridCol w="2176653"/>
                    <a:gridCol w="1955800"/>
                    <a:gridCol w="19558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Algorithm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Space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Update</a:t>
                          </a:r>
                          <a:r>
                            <a:rPr lang="en-US" baseline="0" dirty="0" smtClean="0"/>
                            <a:t> 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Counts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TBF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9944" t="-108197" r="-180447" b="-2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11838" t="-108197" r="-101246" b="-2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40106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SWBF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9944" t="-192424" r="-180447" b="-1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11838" t="-192424" r="-101246" b="-1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40106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SWAMP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9944" t="-292424" r="-180447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11838" t="-292424" r="-101246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026" name="Picture 2" descr="Image result for yes sig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78"/>
          <a:stretch/>
        </p:blipFill>
        <p:spPr bwMode="auto">
          <a:xfrm>
            <a:off x="7346443" y="2715310"/>
            <a:ext cx="316050" cy="31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" descr="Image result for yes sig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4"/>
          <a:stretch/>
        </p:blipFill>
        <p:spPr bwMode="auto">
          <a:xfrm>
            <a:off x="7346443" y="1929947"/>
            <a:ext cx="313474" cy="31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2" descr="Image result for yes sig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4"/>
          <a:stretch/>
        </p:blipFill>
        <p:spPr bwMode="auto">
          <a:xfrm>
            <a:off x="7346443" y="2322628"/>
            <a:ext cx="313474" cy="31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22" y="3089226"/>
            <a:ext cx="3838665" cy="30250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4" y="6175263"/>
            <a:ext cx="9144000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1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3"/>
          <p:cNvSpPr>
            <a:spLocks noGrp="1"/>
          </p:cNvSpPr>
          <p:nvPr>
            <p:ph type="title"/>
          </p:nvPr>
        </p:nvSpPr>
        <p:spPr>
          <a:xfrm>
            <a:off x="0" y="134938"/>
            <a:ext cx="9144000" cy="1076325"/>
          </a:xfrm>
        </p:spPr>
        <p:txBody>
          <a:bodyPr/>
          <a:lstStyle/>
          <a:p>
            <a:r>
              <a:rPr lang="en-US" sz="3200" dirty="0" smtClean="0">
                <a:latin typeface="Verdana" charset="0"/>
              </a:rPr>
              <a:t>Is SWAMP a good </a:t>
            </a:r>
            <a:r>
              <a:rPr lang="en-US" sz="3200" i="1" u="sng" dirty="0" smtClean="0">
                <a:latin typeface="Verdana" charset="0"/>
              </a:rPr>
              <a:t>counting</a:t>
            </a:r>
            <a:r>
              <a:rPr lang="en-US" sz="3200" dirty="0" smtClean="0">
                <a:latin typeface="Verdana" charset="0"/>
              </a:rPr>
              <a:t> algorithm?</a:t>
            </a:r>
            <a:endParaRPr lang="en-US" sz="3200" dirty="0">
              <a:latin typeface="Verdana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3874" y="1634490"/>
            <a:ext cx="7290499" cy="183750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We compared to the state of the art WCSS algorithm 	</a:t>
            </a:r>
            <a:r>
              <a:rPr lang="en-US" sz="1800" dirty="0" smtClean="0"/>
              <a:t>(Ben Basat et al., INFOCOM 2016)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6972" b="22338"/>
          <a:stretch/>
        </p:blipFill>
        <p:spPr>
          <a:xfrm>
            <a:off x="2092144" y="2388358"/>
            <a:ext cx="4738925" cy="38601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3480" t="87026" r="33187" b="-257"/>
          <a:stretch/>
        </p:blipFill>
        <p:spPr>
          <a:xfrm>
            <a:off x="2876550" y="6282489"/>
            <a:ext cx="3048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5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0" y="134938"/>
            <a:ext cx="9144000" cy="1076325"/>
          </a:xfrm>
        </p:spPr>
        <p:txBody>
          <a:bodyPr/>
          <a:lstStyle/>
          <a:p>
            <a:r>
              <a:rPr lang="en-US" sz="2500" dirty="0" smtClean="0">
                <a:latin typeface="Verdana" charset="0"/>
              </a:rPr>
              <a:t>Counting distinct elements over sliding windows</a:t>
            </a:r>
            <a:endParaRPr lang="en-US" sz="2500" dirty="0">
              <a:latin typeface="Verdana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9206090" y="3823178"/>
            <a:ext cx="19202400" cy="465453"/>
            <a:chOff x="-4123283" y="3879521"/>
            <a:chExt cx="19202400" cy="465453"/>
          </a:xfrm>
        </p:grpSpPr>
        <p:pic>
          <p:nvPicPr>
            <p:cNvPr id="67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3191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68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41063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69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7763917" y="3887774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6392317" y="388386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" descr="Image result for futurama morbo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8"/>
            <a:stretch/>
          </p:blipFill>
          <p:spPr bwMode="auto">
            <a:xfrm>
              <a:off x="3649117" y="388386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7306717" y="3887774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45635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80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5020717" y="3883429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81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5477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82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59351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89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68495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94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9592717" y="3883429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8221117" y="387952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9135517" y="3883429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8678317" y="3879521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03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0049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11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09643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12" name="Picture 4" descr="Image result for futurama morbo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8"/>
            <a:stretch/>
          </p:blipFill>
          <p:spPr bwMode="auto">
            <a:xfrm>
              <a:off x="10507117" y="388386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14215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17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1878717" y="3883429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18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2335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19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27931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20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32503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21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3707517" y="3883429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22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41647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23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4621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24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22775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9059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18203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363117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6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27347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4487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-4656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58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-84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59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-22944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-36660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-27516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-41232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63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-32088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64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-18372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-9228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-1380083" y="3887007"/>
              <a:ext cx="457200" cy="457200"/>
            </a:xfrm>
            <a:prstGeom prst="rect">
              <a:avLst/>
            </a:prstGeom>
            <a:noFill/>
            <a:extLst/>
          </p:spPr>
        </p:pic>
      </p:grpSp>
      <p:sp>
        <p:nvSpPr>
          <p:cNvPr id="168" name="Content Placeholder 4"/>
          <p:cNvSpPr txBox="1">
            <a:spLocks/>
          </p:cNvSpPr>
          <p:nvPr/>
        </p:nvSpPr>
        <p:spPr bwMode="auto">
          <a:xfrm>
            <a:off x="-65746" y="1646239"/>
            <a:ext cx="9209746" cy="76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9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i="1" u="sng" dirty="0" smtClean="0">
                <a:latin typeface="Verdana" charset="0"/>
              </a:rPr>
              <a:t>How many distinct flows </a:t>
            </a:r>
            <a:r>
              <a:rPr lang="en-US" sz="2700" dirty="0" smtClean="0">
                <a:latin typeface="Verdana" charset="0"/>
              </a:rPr>
              <a:t>appear in the </a:t>
            </a:r>
            <a:r>
              <a:rPr lang="en-US" sz="2700" i="1" dirty="0" smtClean="0">
                <a:latin typeface="Verdana" charset="0"/>
              </a:rPr>
              <a:t>window</a:t>
            </a:r>
            <a:r>
              <a:rPr lang="en-US" sz="2700" dirty="0" smtClean="0">
                <a:latin typeface="Verdana" charset="0"/>
              </a:rPr>
              <a:t>?  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-1131796" y="3748877"/>
            <a:ext cx="4069080" cy="5910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Content Placeholder 4"/>
              <p:cNvSpPr txBox="1">
                <a:spLocks/>
              </p:cNvSpPr>
              <p:nvPr/>
            </p:nvSpPr>
            <p:spPr bwMode="auto">
              <a:xfrm>
                <a:off x="0" y="4843464"/>
                <a:ext cx="9209746" cy="1671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9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)−</m:t>
                    </m:r>
                  </m:oMath>
                </a14:m>
                <a:r>
                  <a:rPr lang="en-US" sz="2000" dirty="0" smtClean="0">
                    <a:latin typeface="Verdana" charset="0"/>
                  </a:rPr>
                  <a:t>multiplicative approximation using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func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dirty="0" smtClean="0">
                    <a:latin typeface="Verdana" charset="0"/>
                  </a:rPr>
                  <a:t> </a:t>
                </a:r>
                <a:r>
                  <a:rPr lang="en-US" sz="2000" dirty="0" smtClean="0">
                    <a:latin typeface="Verdana" charset="0"/>
                  </a:rPr>
                  <a:t>bits and with constant update time 										</a:t>
                </a:r>
                <a:r>
                  <a:rPr lang="en-US" sz="1100" b="1" dirty="0" smtClean="0">
                    <a:latin typeface="Verdana" charset="0"/>
                  </a:rPr>
                  <a:t>(</a:t>
                </a:r>
                <a:r>
                  <a:rPr lang="en-US" sz="1100" b="1" dirty="0" err="1" smtClean="0">
                    <a:latin typeface="Verdana" charset="0"/>
                  </a:rPr>
                  <a:t>Fusy</a:t>
                </a:r>
                <a:r>
                  <a:rPr lang="en-US" sz="1100" b="1" dirty="0">
                    <a:latin typeface="Verdana" charset="0"/>
                  </a:rPr>
                  <a:t> and </a:t>
                </a:r>
                <a:r>
                  <a:rPr lang="en-US" sz="1100" b="1" dirty="0" err="1" smtClean="0">
                    <a:latin typeface="Verdana" charset="0"/>
                  </a:rPr>
                  <a:t>Giroire</a:t>
                </a:r>
                <a:r>
                  <a:rPr lang="en-US" sz="1100" b="1" dirty="0">
                    <a:latin typeface="Verdana" charset="0"/>
                  </a:rPr>
                  <a:t>, </a:t>
                </a:r>
                <a:r>
                  <a:rPr lang="en-US" sz="1100" b="1" dirty="0" smtClean="0">
                    <a:latin typeface="Verdana" charset="0"/>
                  </a:rPr>
                  <a:t>ANALCO 2007</a:t>
                </a:r>
                <a:r>
                  <a:rPr lang="en-US" sz="1100" b="1" dirty="0">
                    <a:latin typeface="Verdana" charset="0"/>
                  </a:rPr>
                  <a:t>), (</a:t>
                </a:r>
                <a:r>
                  <a:rPr lang="en-US" sz="1100" b="1" dirty="0" err="1" smtClean="0">
                    <a:latin typeface="Verdana" charset="0"/>
                  </a:rPr>
                  <a:t>Chabchoub</a:t>
                </a:r>
                <a:r>
                  <a:rPr lang="en-US" sz="1100" b="1" dirty="0">
                    <a:latin typeface="Verdana" charset="0"/>
                  </a:rPr>
                  <a:t> and </a:t>
                </a:r>
                <a:r>
                  <a:rPr lang="en-US" sz="1100" b="1" dirty="0" err="1">
                    <a:latin typeface="Verdana" charset="0"/>
                  </a:rPr>
                  <a:t>Hebrail</a:t>
                </a:r>
                <a:r>
                  <a:rPr lang="en-US" sz="1100" b="1" dirty="0">
                    <a:latin typeface="Verdana" charset="0"/>
                  </a:rPr>
                  <a:t>, </a:t>
                </a:r>
                <a:r>
                  <a:rPr lang="en-US" sz="1100" b="1" dirty="0" smtClean="0">
                    <a:latin typeface="Verdana" charset="0"/>
                  </a:rPr>
                  <a:t>ICDM 2010), </a:t>
                </a:r>
                <a:endParaRPr lang="en-US" sz="2000" b="1" dirty="0" smtClean="0">
                  <a:latin typeface="Verdana" charset="0"/>
                </a:endParaRPr>
              </a:p>
            </p:txBody>
          </p:sp>
        </mc:Choice>
        <mc:Fallback xmlns="">
          <p:sp>
            <p:nvSpPr>
              <p:cNvPr id="173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843464"/>
                <a:ext cx="9209746" cy="1671636"/>
              </a:xfrm>
              <a:prstGeom prst="rect">
                <a:avLst/>
              </a:prstGeom>
              <a:blipFill rotWithShape="0">
                <a:blip r:embed="rId10"/>
                <a:stretch>
                  <a:fillRect r="-1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2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2.18594 0.0074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06" y="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build="p"/>
      <p:bldP spid="172" grpId="0" animBg="1"/>
      <p:bldP spid="17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92800"/>
            <a:ext cx="91440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190501" y="1441450"/>
            <a:ext cx="4596035" cy="5261628"/>
            <a:chOff x="190501" y="1441450"/>
            <a:chExt cx="4596035" cy="526162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1" y="1441450"/>
              <a:ext cx="4596035" cy="4578659"/>
            </a:xfrm>
            <a:prstGeom prst="rect">
              <a:avLst/>
            </a:prstGeom>
          </p:spPr>
        </p:pic>
        <p:sp>
          <p:nvSpPr>
            <p:cNvPr id="101" name="Cloud 100"/>
            <p:cNvSpPr/>
            <p:nvPr/>
          </p:nvSpPr>
          <p:spPr>
            <a:xfrm>
              <a:off x="3189923" y="2290438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Cloud 101"/>
            <p:cNvSpPr/>
            <p:nvPr/>
          </p:nvSpPr>
          <p:spPr>
            <a:xfrm>
              <a:off x="3578748" y="2663237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860172" y="2980266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744976" y="3405297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447581" y="2740780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5-Point Star 31"/>
            <p:cNvSpPr/>
            <p:nvPr/>
          </p:nvSpPr>
          <p:spPr>
            <a:xfrm>
              <a:off x="285110" y="3405297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>
              <a:spLocks noChangeAspect="1"/>
            </p:cNvSpPr>
            <p:nvPr/>
          </p:nvSpPr>
          <p:spPr>
            <a:xfrm>
              <a:off x="1796051" y="3319300"/>
              <a:ext cx="1044341" cy="411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834466" y="3505974"/>
              <a:ext cx="15669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i="1" dirty="0"/>
                <a:t>Current Item Pointer (</a:t>
              </a:r>
              <a:r>
                <a:rPr lang="en-US" sz="2100" b="1" i="1" dirty="0" err="1"/>
                <a:t>curr</a:t>
              </a:r>
              <a:r>
                <a:rPr lang="en-US" sz="2100" b="1" i="1" dirty="0"/>
                <a:t>)</a:t>
              </a: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1099658" y="4499885"/>
              <a:ext cx="205740" cy="20574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1404458" y="4882501"/>
              <a:ext cx="205740" cy="20574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1065562" y="5221226"/>
              <a:ext cx="205740" cy="20574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615437" y="4752199"/>
              <a:ext cx="205740" cy="20574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2238936" y="5210340"/>
              <a:ext cx="205740" cy="20574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2238936" y="5721056"/>
              <a:ext cx="205740" cy="20574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1307446" y="5396633"/>
              <a:ext cx="205740" cy="20574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1628270" y="5015486"/>
              <a:ext cx="205740" cy="20574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Multiply 6"/>
            <p:cNvSpPr/>
            <p:nvPr/>
          </p:nvSpPr>
          <p:spPr>
            <a:xfrm>
              <a:off x="1204576" y="1833867"/>
              <a:ext cx="205740" cy="20574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Multiply 48"/>
            <p:cNvSpPr/>
            <p:nvPr/>
          </p:nvSpPr>
          <p:spPr>
            <a:xfrm>
              <a:off x="1507328" y="2338140"/>
              <a:ext cx="205740" cy="20574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Multiply 49"/>
            <p:cNvSpPr/>
            <p:nvPr/>
          </p:nvSpPr>
          <p:spPr>
            <a:xfrm>
              <a:off x="1094959" y="2722078"/>
              <a:ext cx="205740" cy="20574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Multiply 50"/>
            <p:cNvSpPr/>
            <p:nvPr/>
          </p:nvSpPr>
          <p:spPr>
            <a:xfrm>
              <a:off x="600891" y="2446837"/>
              <a:ext cx="205740" cy="20574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5-Point Star 58"/>
            <p:cNvSpPr/>
            <p:nvPr/>
          </p:nvSpPr>
          <p:spPr>
            <a:xfrm>
              <a:off x="2554982" y="5176595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5-Point Star 59"/>
            <p:cNvSpPr/>
            <p:nvPr/>
          </p:nvSpPr>
          <p:spPr>
            <a:xfrm>
              <a:off x="3112880" y="5001848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5-Point Star 60"/>
            <p:cNvSpPr/>
            <p:nvPr/>
          </p:nvSpPr>
          <p:spPr>
            <a:xfrm>
              <a:off x="3343397" y="5439998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5-Point Star 61"/>
            <p:cNvSpPr/>
            <p:nvPr/>
          </p:nvSpPr>
          <p:spPr>
            <a:xfrm>
              <a:off x="2554981" y="5693772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ightning Bolt 10"/>
            <p:cNvSpPr/>
            <p:nvPr/>
          </p:nvSpPr>
          <p:spPr>
            <a:xfrm>
              <a:off x="2193245" y="1526793"/>
              <a:ext cx="205740" cy="20574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Lightning Bolt 62"/>
            <p:cNvSpPr/>
            <p:nvPr/>
          </p:nvSpPr>
          <p:spPr>
            <a:xfrm>
              <a:off x="1530375" y="1696989"/>
              <a:ext cx="205740" cy="20574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Lightning Bolt 63"/>
            <p:cNvSpPr/>
            <p:nvPr/>
          </p:nvSpPr>
          <p:spPr>
            <a:xfrm>
              <a:off x="1727414" y="2187568"/>
              <a:ext cx="205740" cy="20574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Lightning Bolt 64"/>
            <p:cNvSpPr/>
            <p:nvPr/>
          </p:nvSpPr>
          <p:spPr>
            <a:xfrm>
              <a:off x="2193245" y="2066276"/>
              <a:ext cx="205740" cy="20574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Lightning Bolt 65"/>
            <p:cNvSpPr/>
            <p:nvPr/>
          </p:nvSpPr>
          <p:spPr>
            <a:xfrm>
              <a:off x="3749909" y="2930919"/>
              <a:ext cx="205740" cy="20574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Lightning Bolt 66"/>
            <p:cNvSpPr/>
            <p:nvPr/>
          </p:nvSpPr>
          <p:spPr>
            <a:xfrm>
              <a:off x="4269020" y="2656851"/>
              <a:ext cx="205740" cy="20574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Lightning Bolt 67"/>
            <p:cNvSpPr/>
            <p:nvPr/>
          </p:nvSpPr>
          <p:spPr>
            <a:xfrm>
              <a:off x="3888469" y="3485707"/>
              <a:ext cx="205740" cy="20574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Lightning Bolt 68"/>
            <p:cNvSpPr/>
            <p:nvPr/>
          </p:nvSpPr>
          <p:spPr>
            <a:xfrm>
              <a:off x="4444658" y="3485707"/>
              <a:ext cx="205740" cy="20574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un 74"/>
            <p:cNvSpPr/>
            <p:nvPr/>
          </p:nvSpPr>
          <p:spPr>
            <a:xfrm>
              <a:off x="2543594" y="1542049"/>
              <a:ext cx="205740" cy="205740"/>
            </a:xfrm>
            <a:prstGeom prst="su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un 75"/>
            <p:cNvSpPr/>
            <p:nvPr/>
          </p:nvSpPr>
          <p:spPr>
            <a:xfrm>
              <a:off x="3240325" y="1724765"/>
              <a:ext cx="205740" cy="205740"/>
            </a:xfrm>
            <a:prstGeom prst="su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un 76"/>
            <p:cNvSpPr/>
            <p:nvPr/>
          </p:nvSpPr>
          <p:spPr>
            <a:xfrm>
              <a:off x="2912551" y="2181893"/>
              <a:ext cx="205740" cy="205740"/>
            </a:xfrm>
            <a:prstGeom prst="su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un 77"/>
            <p:cNvSpPr/>
            <p:nvPr/>
          </p:nvSpPr>
          <p:spPr>
            <a:xfrm>
              <a:off x="2478428" y="2084698"/>
              <a:ext cx="205740" cy="205740"/>
            </a:xfrm>
            <a:prstGeom prst="su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loud 83"/>
            <p:cNvSpPr/>
            <p:nvPr/>
          </p:nvSpPr>
          <p:spPr>
            <a:xfrm>
              <a:off x="806631" y="3830328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loud 84"/>
            <p:cNvSpPr/>
            <p:nvPr/>
          </p:nvSpPr>
          <p:spPr>
            <a:xfrm>
              <a:off x="258089" y="3830328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Cloud 85"/>
            <p:cNvSpPr/>
            <p:nvPr/>
          </p:nvSpPr>
          <p:spPr>
            <a:xfrm>
              <a:off x="442772" y="4487687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loud 86"/>
            <p:cNvSpPr/>
            <p:nvPr/>
          </p:nvSpPr>
          <p:spPr>
            <a:xfrm>
              <a:off x="909501" y="4235027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loud 87"/>
            <p:cNvSpPr/>
            <p:nvPr/>
          </p:nvSpPr>
          <p:spPr>
            <a:xfrm>
              <a:off x="3391314" y="4797826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Cloud 88"/>
            <p:cNvSpPr/>
            <p:nvPr/>
          </p:nvSpPr>
          <p:spPr>
            <a:xfrm>
              <a:off x="3701809" y="4483994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loud 89"/>
            <p:cNvSpPr/>
            <p:nvPr/>
          </p:nvSpPr>
          <p:spPr>
            <a:xfrm>
              <a:off x="4095412" y="4744420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loud 90"/>
            <p:cNvSpPr/>
            <p:nvPr/>
          </p:nvSpPr>
          <p:spPr>
            <a:xfrm>
              <a:off x="3643457" y="5257103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loud 91"/>
            <p:cNvSpPr/>
            <p:nvPr/>
          </p:nvSpPr>
          <p:spPr>
            <a:xfrm>
              <a:off x="3921116" y="3776359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loud 92"/>
            <p:cNvSpPr/>
            <p:nvPr/>
          </p:nvSpPr>
          <p:spPr>
            <a:xfrm>
              <a:off x="3821552" y="4179166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Cloud 93"/>
            <p:cNvSpPr/>
            <p:nvPr/>
          </p:nvSpPr>
          <p:spPr>
            <a:xfrm>
              <a:off x="4269020" y="4450899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Cloud 94"/>
            <p:cNvSpPr/>
            <p:nvPr/>
          </p:nvSpPr>
          <p:spPr>
            <a:xfrm>
              <a:off x="4474760" y="3763057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007380" y="5964414"/>
              <a:ext cx="354926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i="1" dirty="0"/>
                <a:t>Cyclic Fingerprint Buffer (CFB) </a:t>
              </a:r>
            </a:p>
          </p:txBody>
        </p:sp>
        <p:sp>
          <p:nvSpPr>
            <p:cNvPr id="10" name="Circular Arrow 9"/>
            <p:cNvSpPr/>
            <p:nvPr/>
          </p:nvSpPr>
          <p:spPr>
            <a:xfrm rot="14114245">
              <a:off x="1168284" y="4090979"/>
              <a:ext cx="1229078" cy="803446"/>
            </a:xfrm>
            <a:prstGeom prst="circularArrow">
              <a:avLst>
                <a:gd name="adj1" fmla="val 8996"/>
                <a:gd name="adj2" fmla="val 1142319"/>
                <a:gd name="adj3" fmla="val 20628669"/>
                <a:gd name="adj4" fmla="val 10733651"/>
                <a:gd name="adj5" fmla="val 1848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Cloud 111"/>
            <p:cNvSpPr/>
            <p:nvPr/>
          </p:nvSpPr>
          <p:spPr>
            <a:xfrm>
              <a:off x="3564666" y="1880569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Cloud 112"/>
            <p:cNvSpPr/>
            <p:nvPr/>
          </p:nvSpPr>
          <p:spPr>
            <a:xfrm>
              <a:off x="4026760" y="2321941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Title 3"/>
          <p:cNvSpPr>
            <a:spLocks noGrp="1"/>
          </p:cNvSpPr>
          <p:nvPr>
            <p:ph type="title"/>
          </p:nvPr>
        </p:nvSpPr>
        <p:spPr>
          <a:xfrm>
            <a:off x="0" y="134938"/>
            <a:ext cx="9144000" cy="1076325"/>
          </a:xfrm>
        </p:spPr>
        <p:txBody>
          <a:bodyPr/>
          <a:lstStyle/>
          <a:p>
            <a:r>
              <a:rPr lang="en-US" sz="2800" dirty="0" smtClean="0">
                <a:latin typeface="Verdana" charset="0"/>
              </a:rPr>
              <a:t>Counting distinct elements with SWAMP </a:t>
            </a:r>
            <a:endParaRPr lang="en-US" sz="2800" dirty="0">
              <a:latin typeface="Verdana" charset="0"/>
            </a:endParaRPr>
          </a:p>
        </p:txBody>
      </p:sp>
      <p:pic>
        <p:nvPicPr>
          <p:cNvPr id="123" name="Picture 2" descr="Image result for cartoon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4" r="22360" b="5590"/>
          <a:stretch/>
        </p:blipFill>
        <p:spPr bwMode="auto">
          <a:xfrm>
            <a:off x="-213311" y="9119506"/>
            <a:ext cx="1371600" cy="1373935"/>
          </a:xfrm>
          <a:prstGeom prst="rect">
            <a:avLst/>
          </a:prstGeom>
          <a:noFill/>
          <a:extLst/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89" y="9119506"/>
            <a:ext cx="1371600" cy="1371600"/>
          </a:xfrm>
          <a:prstGeom prst="rect">
            <a:avLst/>
          </a:prstGeom>
          <a:noFill/>
        </p:spPr>
      </p:pic>
      <p:pic>
        <p:nvPicPr>
          <p:cNvPr id="125" name="Picture 14" descr="Image result for homer simpson black background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" t="1490" r="6395" b="981"/>
          <a:stretch/>
        </p:blipFill>
        <p:spPr bwMode="auto">
          <a:xfrm>
            <a:off x="10759489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26" name="Picture 14" descr="Image result for homer simpson black background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" t="1490" r="6395" b="981"/>
          <a:stretch/>
        </p:blipFill>
        <p:spPr bwMode="auto">
          <a:xfrm>
            <a:off x="12131089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r="16957"/>
          <a:stretch/>
        </p:blipFill>
        <p:spPr>
          <a:xfrm>
            <a:off x="9387889" y="9119506"/>
            <a:ext cx="1371600" cy="1367043"/>
          </a:xfrm>
          <a:prstGeom prst="rect">
            <a:avLst/>
          </a:prstGeom>
          <a:noFill/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r="16957"/>
          <a:stretch/>
        </p:blipFill>
        <p:spPr>
          <a:xfrm>
            <a:off x="16247746" y="9119506"/>
            <a:ext cx="1371600" cy="1367043"/>
          </a:xfrm>
          <a:prstGeom prst="rect">
            <a:avLst/>
          </a:prstGeom>
          <a:noFill/>
        </p:spPr>
      </p:pic>
      <p:pic>
        <p:nvPicPr>
          <p:cNvPr id="132" name="Picture 18" descr="Image result for futurama bender black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5273089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33" name="Picture 20" descr="Image result for futurama zoidberg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8016289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34" name="Picture 20" descr="Image result for futurama zoidberg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6644689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35" name="Picture 20" descr="Image result for futurama zoidberg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13502689" y="9119506"/>
            <a:ext cx="1371600" cy="1371600"/>
          </a:xfrm>
          <a:prstGeom prst="rect">
            <a:avLst/>
          </a:prstGeom>
          <a:noFill/>
          <a:extLst/>
        </p:spPr>
      </p:pic>
      <p:sp>
        <p:nvSpPr>
          <p:cNvPr id="136" name="Right Brace 135"/>
          <p:cNvSpPr/>
          <p:nvPr/>
        </p:nvSpPr>
        <p:spPr>
          <a:xfrm rot="16200000">
            <a:off x="7785270" y="690572"/>
            <a:ext cx="463896" cy="16461057"/>
          </a:xfrm>
          <a:prstGeom prst="rightBrace">
            <a:avLst/>
          </a:prstGeom>
          <a:noFill/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r="16957"/>
          <a:stretch/>
        </p:blipFill>
        <p:spPr>
          <a:xfrm>
            <a:off x="14874289" y="9119506"/>
            <a:ext cx="1371600" cy="1367043"/>
          </a:xfrm>
          <a:prstGeom prst="rect">
            <a:avLst/>
          </a:prstGeom>
          <a:noFill/>
        </p:spPr>
      </p:pic>
      <p:pic>
        <p:nvPicPr>
          <p:cNvPr id="138" name="Picture 20" descr="Image result for futurama zoidberg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3901489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39" name="Picture 18" descr="Image result for futurama bender black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1158289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40" name="Picture 18" descr="Image result for futurama bender black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-1584911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41" name="Picture 20" descr="Image result for futurama zoidberg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-2956511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42" name="Picture 20" descr="Image result for futurama zoidberg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-4328111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43" name="Picture 2" descr="Image result for futurama toad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r="19029"/>
          <a:stretch/>
        </p:blipFill>
        <p:spPr bwMode="auto">
          <a:xfrm>
            <a:off x="14874289" y="9119506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81953" y="1478774"/>
            <a:ext cx="4526672" cy="301778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5016176" y="1837944"/>
            <a:ext cx="3618635" cy="240130"/>
            <a:chOff x="5016176" y="1837944"/>
            <a:chExt cx="3618635" cy="24013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16176" y="1837944"/>
              <a:ext cx="313574" cy="24013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320368" y="1837944"/>
              <a:ext cx="310896" cy="23479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24121" y="1837944"/>
              <a:ext cx="301752" cy="23774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917943" y="1837944"/>
              <a:ext cx="310896" cy="237744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218496" y="1837944"/>
              <a:ext cx="310896" cy="234793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522165" y="1837944"/>
              <a:ext cx="310896" cy="237744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821378" y="1837944"/>
              <a:ext cx="310896" cy="23774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125047" y="1837944"/>
              <a:ext cx="310896" cy="23774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424260" y="1837944"/>
              <a:ext cx="310896" cy="237744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722599" y="1837944"/>
              <a:ext cx="310896" cy="237744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23900" y="1837944"/>
              <a:ext cx="310896" cy="237744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323915" y="1837944"/>
              <a:ext cx="310896" cy="237744"/>
            </a:xfrm>
            <a:prstGeom prst="rect">
              <a:avLst/>
            </a:prstGeom>
          </p:spPr>
        </p:pic>
      </p:grpSp>
      <p:pic>
        <p:nvPicPr>
          <p:cNvPr id="163" name="Picture 16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9425" y="1540792"/>
            <a:ext cx="4526672" cy="301778"/>
          </a:xfrm>
          <a:prstGeom prst="rect">
            <a:avLst/>
          </a:prstGeom>
        </p:spPr>
      </p:pic>
      <p:sp>
        <p:nvSpPr>
          <p:cNvPr id="144" name="Rectangle 143"/>
          <p:cNvSpPr/>
          <p:nvPr/>
        </p:nvSpPr>
        <p:spPr>
          <a:xfrm>
            <a:off x="4091830" y="1386108"/>
            <a:ext cx="924346" cy="5585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8" name="Straight Arrow Connector 167"/>
          <p:cNvCxnSpPr/>
          <p:nvPr/>
        </p:nvCxnSpPr>
        <p:spPr>
          <a:xfrm flipH="1" flipV="1">
            <a:off x="2121294" y="2495012"/>
            <a:ext cx="134624" cy="1040394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" name="Table 103"/>
          <p:cNvGraphicFramePr>
            <a:graphicFrameLocks noGrp="1"/>
          </p:cNvGraphicFramePr>
          <p:nvPr>
            <p:extLst/>
          </p:nvPr>
        </p:nvGraphicFramePr>
        <p:xfrm>
          <a:off x="4970589" y="3668556"/>
          <a:ext cx="3486150" cy="23393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743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3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Fingerp</a:t>
                      </a:r>
                      <a:r>
                        <a:rPr lang="en-US" sz="1400" baseline="0" dirty="0"/>
                        <a:t>rint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Frequency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900">
                <a:tc rowSpan="2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5" name="Rectangle 104"/>
          <p:cNvSpPr>
            <a:spLocks/>
          </p:cNvSpPr>
          <p:nvPr/>
        </p:nvSpPr>
        <p:spPr>
          <a:xfrm>
            <a:off x="5006240" y="3959050"/>
            <a:ext cx="1705197" cy="316496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>
            <a:spLocks/>
          </p:cNvSpPr>
          <p:nvPr/>
        </p:nvSpPr>
        <p:spPr>
          <a:xfrm>
            <a:off x="5004904" y="4294071"/>
            <a:ext cx="1707642" cy="31546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>
            <a:spLocks/>
          </p:cNvSpPr>
          <p:nvPr/>
        </p:nvSpPr>
        <p:spPr>
          <a:xfrm>
            <a:off x="5004904" y="4628611"/>
            <a:ext cx="1707642" cy="315468"/>
          </a:xfrm>
          <a:prstGeom prst="rect">
            <a:avLst/>
          </a:prstGeom>
          <a:solidFill>
            <a:srgbClr val="A34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>
            <a:spLocks/>
          </p:cNvSpPr>
          <p:nvPr/>
        </p:nvSpPr>
        <p:spPr>
          <a:xfrm>
            <a:off x="5004904" y="4974987"/>
            <a:ext cx="1707642" cy="3154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>
            <a:spLocks/>
          </p:cNvSpPr>
          <p:nvPr/>
        </p:nvSpPr>
        <p:spPr>
          <a:xfrm>
            <a:off x="5004904" y="5333142"/>
            <a:ext cx="1707642" cy="315468"/>
          </a:xfrm>
          <a:prstGeom prst="rect">
            <a:avLst/>
          </a:prstGeom>
          <a:solidFill>
            <a:srgbClr val="22B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>
            <a:spLocks/>
          </p:cNvSpPr>
          <p:nvPr/>
        </p:nvSpPr>
        <p:spPr>
          <a:xfrm>
            <a:off x="5004904" y="5666475"/>
            <a:ext cx="1707642" cy="315468"/>
          </a:xfrm>
          <a:prstGeom prst="rect">
            <a:avLst/>
          </a:prstGeom>
          <a:solidFill>
            <a:srgbClr val="3F4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5-Point Star 118"/>
          <p:cNvSpPr/>
          <p:nvPr/>
        </p:nvSpPr>
        <p:spPr>
          <a:xfrm>
            <a:off x="5085785" y="4018551"/>
            <a:ext cx="205740" cy="20574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0" name="5-Point Star 119"/>
          <p:cNvSpPr/>
          <p:nvPr/>
        </p:nvSpPr>
        <p:spPr>
          <a:xfrm>
            <a:off x="5695954" y="4018551"/>
            <a:ext cx="205740" cy="20574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1" name="5-Point Star 120"/>
          <p:cNvSpPr/>
          <p:nvPr/>
        </p:nvSpPr>
        <p:spPr>
          <a:xfrm>
            <a:off x="6312239" y="4018551"/>
            <a:ext cx="205740" cy="20574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2" name="Isosceles Triangle 121"/>
          <p:cNvSpPr/>
          <p:nvPr/>
        </p:nvSpPr>
        <p:spPr>
          <a:xfrm>
            <a:off x="5060990" y="4679460"/>
            <a:ext cx="205740" cy="2057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Isosceles Triangle 128"/>
          <p:cNvSpPr/>
          <p:nvPr/>
        </p:nvSpPr>
        <p:spPr>
          <a:xfrm>
            <a:off x="5695065" y="4690224"/>
            <a:ext cx="205740" cy="2057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Isosceles Triangle 129"/>
          <p:cNvSpPr/>
          <p:nvPr/>
        </p:nvSpPr>
        <p:spPr>
          <a:xfrm>
            <a:off x="6322754" y="4690224"/>
            <a:ext cx="205740" cy="2057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Multiply 130"/>
          <p:cNvSpPr/>
          <p:nvPr/>
        </p:nvSpPr>
        <p:spPr>
          <a:xfrm>
            <a:off x="5059492" y="4342828"/>
            <a:ext cx="205740" cy="205740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Multiply 144"/>
          <p:cNvSpPr/>
          <p:nvPr/>
        </p:nvSpPr>
        <p:spPr>
          <a:xfrm>
            <a:off x="5685536" y="4353497"/>
            <a:ext cx="205740" cy="205740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Multiply 145"/>
          <p:cNvSpPr/>
          <p:nvPr/>
        </p:nvSpPr>
        <p:spPr>
          <a:xfrm>
            <a:off x="6301820" y="4353497"/>
            <a:ext cx="205740" cy="205740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Lightning Bolt 146"/>
          <p:cNvSpPr/>
          <p:nvPr/>
        </p:nvSpPr>
        <p:spPr>
          <a:xfrm>
            <a:off x="5070398" y="5046729"/>
            <a:ext cx="205740" cy="205740"/>
          </a:xfrm>
          <a:prstGeom prst="lightningBol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Lightning Bolt 147"/>
          <p:cNvSpPr/>
          <p:nvPr/>
        </p:nvSpPr>
        <p:spPr>
          <a:xfrm>
            <a:off x="5693838" y="5046729"/>
            <a:ext cx="205740" cy="205740"/>
          </a:xfrm>
          <a:prstGeom prst="lightningBol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Lightning Bolt 148"/>
          <p:cNvSpPr/>
          <p:nvPr/>
        </p:nvSpPr>
        <p:spPr>
          <a:xfrm>
            <a:off x="6315437" y="5046729"/>
            <a:ext cx="205740" cy="205740"/>
          </a:xfrm>
          <a:prstGeom prst="lightningBol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Sun 149"/>
          <p:cNvSpPr/>
          <p:nvPr/>
        </p:nvSpPr>
        <p:spPr>
          <a:xfrm>
            <a:off x="5036735" y="5719230"/>
            <a:ext cx="205740" cy="205740"/>
          </a:xfrm>
          <a:prstGeom prst="su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Sun 150"/>
          <p:cNvSpPr/>
          <p:nvPr/>
        </p:nvSpPr>
        <p:spPr>
          <a:xfrm>
            <a:off x="5664434" y="5717776"/>
            <a:ext cx="205740" cy="205740"/>
          </a:xfrm>
          <a:prstGeom prst="su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Sun 151"/>
          <p:cNvSpPr/>
          <p:nvPr/>
        </p:nvSpPr>
        <p:spPr>
          <a:xfrm>
            <a:off x="6280718" y="5717776"/>
            <a:ext cx="205740" cy="205740"/>
          </a:xfrm>
          <a:prstGeom prst="su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Cloud 152"/>
          <p:cNvSpPr/>
          <p:nvPr/>
        </p:nvSpPr>
        <p:spPr>
          <a:xfrm>
            <a:off x="5030765" y="5387358"/>
            <a:ext cx="205740" cy="20574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Cloud 156"/>
          <p:cNvSpPr/>
          <p:nvPr/>
        </p:nvSpPr>
        <p:spPr>
          <a:xfrm>
            <a:off x="5629377" y="5387358"/>
            <a:ext cx="205740" cy="20574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Cloud 157"/>
          <p:cNvSpPr/>
          <p:nvPr/>
        </p:nvSpPr>
        <p:spPr>
          <a:xfrm>
            <a:off x="6260842" y="5394907"/>
            <a:ext cx="205740" cy="20574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4982424" y="5961158"/>
            <a:ext cx="35147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/>
              <a:t>Aggregates </a:t>
            </a:r>
            <a:r>
              <a:rPr lang="en-US" sz="2100" b="1" i="1" dirty="0" smtClean="0"/>
              <a:t>Table</a:t>
            </a:r>
            <a:endParaRPr lang="en-US" sz="2100" b="1" i="1" dirty="0"/>
          </a:p>
        </p:txBody>
      </p:sp>
      <p:grpSp>
        <p:nvGrpSpPr>
          <p:cNvPr id="170" name="Group 169"/>
          <p:cNvGrpSpPr/>
          <p:nvPr/>
        </p:nvGrpSpPr>
        <p:grpSpPr>
          <a:xfrm>
            <a:off x="280221" y="1497031"/>
            <a:ext cx="1500415" cy="1439133"/>
            <a:chOff x="280221" y="1497031"/>
            <a:chExt cx="1500415" cy="1439133"/>
          </a:xfrm>
        </p:grpSpPr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16200000">
              <a:off x="310862" y="1466390"/>
              <a:ext cx="1439133" cy="1500415"/>
            </a:xfrm>
            <a:prstGeom prst="rect">
              <a:avLst/>
            </a:prstGeom>
          </p:spPr>
        </p:pic>
        <p:sp>
          <p:nvSpPr>
            <p:cNvPr id="172" name="5-Point Star 28"/>
            <p:cNvSpPr/>
            <p:nvPr/>
          </p:nvSpPr>
          <p:spPr>
            <a:xfrm>
              <a:off x="867793" y="2419293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5-Point Star 29"/>
            <p:cNvSpPr/>
            <p:nvPr/>
          </p:nvSpPr>
          <p:spPr>
            <a:xfrm>
              <a:off x="1271302" y="2079846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5-Point Star 31"/>
            <p:cNvSpPr/>
            <p:nvPr/>
          </p:nvSpPr>
          <p:spPr>
            <a:xfrm>
              <a:off x="476638" y="2163250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5-Point Star 31"/>
            <p:cNvSpPr/>
            <p:nvPr/>
          </p:nvSpPr>
          <p:spPr>
            <a:xfrm>
              <a:off x="984462" y="1733031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6" name="Picture 17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r="16957"/>
          <a:stretch/>
        </p:blipFill>
        <p:spPr>
          <a:xfrm>
            <a:off x="13708625" y="1478774"/>
            <a:ext cx="302783" cy="301778"/>
          </a:xfrm>
          <a:prstGeom prst="rect">
            <a:avLst/>
          </a:prstGeom>
          <a:noFill/>
        </p:spPr>
      </p:pic>
      <p:pic>
        <p:nvPicPr>
          <p:cNvPr id="177" name="Picture 17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r="16957"/>
          <a:stretch/>
        </p:blipFill>
        <p:spPr>
          <a:xfrm>
            <a:off x="8636656" y="1539728"/>
            <a:ext cx="302783" cy="301778"/>
          </a:xfrm>
          <a:prstGeom prst="rect">
            <a:avLst/>
          </a:prstGeom>
          <a:noFill/>
        </p:spPr>
      </p:pic>
      <p:pic>
        <p:nvPicPr>
          <p:cNvPr id="178" name="Picture 177"/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8630924" y="1840325"/>
            <a:ext cx="310896" cy="237744"/>
          </a:xfrm>
          <a:prstGeom prst="rect">
            <a:avLst/>
          </a:prstGeom>
        </p:spPr>
      </p:pic>
      <p:sp>
        <p:nvSpPr>
          <p:cNvPr id="179" name="Rectangle 178"/>
          <p:cNvSpPr/>
          <p:nvPr/>
        </p:nvSpPr>
        <p:spPr>
          <a:xfrm>
            <a:off x="5018064" y="1539728"/>
            <a:ext cx="309299" cy="5585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Content Placeholder 2"/>
          <p:cNvSpPr txBox="1">
            <a:spLocks/>
          </p:cNvSpPr>
          <p:nvPr/>
        </p:nvSpPr>
        <p:spPr bwMode="auto">
          <a:xfrm>
            <a:off x="4732983" y="2158652"/>
            <a:ext cx="3811639" cy="57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18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Distinct Fingerprints:</a:t>
            </a:r>
            <a:endParaRPr lang="en-US" sz="1400" dirty="0"/>
          </a:p>
        </p:txBody>
      </p:sp>
      <p:sp>
        <p:nvSpPr>
          <p:cNvPr id="196" name="Rectangle 195"/>
          <p:cNvSpPr/>
          <p:nvPr/>
        </p:nvSpPr>
        <p:spPr>
          <a:xfrm>
            <a:off x="8182984" y="2173438"/>
            <a:ext cx="723275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50" b="1" dirty="0" smtClean="0">
                <a:solidFill>
                  <a:srgbClr val="FF0000"/>
                </a:solidFill>
              </a:rPr>
              <a:t>(-1</a:t>
            </a:r>
            <a:r>
              <a:rPr lang="en-US" sz="1850" b="1" dirty="0">
                <a:solidFill>
                  <a:srgbClr val="FF0000"/>
                </a:solidFill>
              </a:rPr>
              <a:t>)</a:t>
            </a:r>
            <a:endParaRPr lang="en-US" sz="18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163"/>
              <p:cNvSpPr/>
              <p:nvPr/>
            </p:nvSpPr>
            <p:spPr>
              <a:xfrm>
                <a:off x="7559982" y="2186138"/>
                <a:ext cx="729880" cy="3770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5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185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50" dirty="0" smtClean="0">
                    <a:solidFill>
                      <a:schemeClr val="tx1"/>
                    </a:solidFill>
                  </a:rPr>
                  <a:t>6</a:t>
                </a:r>
                <a:endParaRPr lang="en-US" sz="18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4" name="Rectangle 1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982" y="2186138"/>
                <a:ext cx="729880" cy="377026"/>
              </a:xfrm>
              <a:prstGeom prst="rect">
                <a:avLst/>
              </a:prstGeom>
              <a:blipFill rotWithShape="0">
                <a:blip r:embed="rId19"/>
                <a:stretch>
                  <a:fillRect t="-9836" r="-666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Rounded Rectangle 164"/>
          <p:cNvSpPr/>
          <p:nvPr/>
        </p:nvSpPr>
        <p:spPr>
          <a:xfrm>
            <a:off x="4839587" y="2771935"/>
            <a:ext cx="3343397" cy="759460"/>
          </a:xfrm>
          <a:prstGeom prst="roundRect">
            <a:avLst/>
          </a:prstGeom>
          <a:gradFill>
            <a:gsLst>
              <a:gs pos="0">
                <a:srgbClr val="00375C"/>
              </a:gs>
              <a:gs pos="100000">
                <a:srgbClr val="0E68EC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Content Placeholder 2"/>
              <p:cNvSpPr txBox="1">
                <a:spLocks/>
              </p:cNvSpPr>
              <p:nvPr/>
            </p:nvSpPr>
            <p:spPr bwMode="auto">
              <a:xfrm>
                <a:off x="4941238" y="2992939"/>
                <a:ext cx="3472749" cy="447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18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FFC000"/>
                    </a:solidFill>
                  </a:rPr>
                  <a:t>Requires just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𝐥𝐨𝐠𝐖</m:t>
                    </m:r>
                  </m:oMath>
                </a14:m>
                <a:r>
                  <a:rPr lang="en-US" sz="1800" b="1" dirty="0" smtClean="0">
                    <a:solidFill>
                      <a:srgbClr val="FFC000"/>
                    </a:solidFill>
                  </a:rPr>
                  <a:t> bits!</a:t>
                </a:r>
                <a:endParaRPr lang="en-US" sz="18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6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1238" y="2992939"/>
                <a:ext cx="3472749" cy="447499"/>
              </a:xfrm>
              <a:prstGeom prst="rect">
                <a:avLst/>
              </a:prstGeom>
              <a:blipFill rotWithShape="0">
                <a:blip r:embed="rId20"/>
                <a:stretch>
                  <a:fillRect l="-1582" t="-8219" b="-41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76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69 L -0.55469 0.0090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43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61111E-6 1.85185E-6 C -3.61111E-6 0.00023 -0.00104 0.00139 -0.00104 0.00162 C 0.00018 0.00278 0.00018 0.00555 0.00261 0.00717 C 0.00382 0.00856 0.00365 0.00995 0.00469 0.01088 C 0.00539 0.01227 0.0066 0.01319 0.00747 0.01458 C 0.00799 0.01528 0.0099 0.0169 0.01111 0.01782 C 0.01858 0.02662 0.0073 0.01389 0.01493 0.02129 " pathEditMode="relative" rAng="0" ptsTypes="AAAAAAA">
                                      <p:cBhvr>
                                        <p:cTn id="32" dur="7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/>
      <p:bldP spid="196" grpId="0"/>
      <p:bldP spid="164" grpId="0"/>
      <p:bldP spid="1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3"/>
          <p:cNvSpPr>
            <a:spLocks noGrp="1"/>
          </p:cNvSpPr>
          <p:nvPr>
            <p:ph type="title"/>
          </p:nvPr>
        </p:nvSpPr>
        <p:spPr>
          <a:xfrm>
            <a:off x="0" y="134938"/>
            <a:ext cx="9144000" cy="1076325"/>
          </a:xfrm>
        </p:spPr>
        <p:txBody>
          <a:bodyPr/>
          <a:lstStyle/>
          <a:p>
            <a:r>
              <a:rPr lang="en-US" sz="2800" dirty="0" smtClean="0">
                <a:latin typeface="Verdana" charset="0"/>
              </a:rPr>
              <a:t>Counting distinct elements with SWAMP </a:t>
            </a:r>
            <a:endParaRPr lang="en-US" sz="2800" dirty="0">
              <a:latin typeface="Verdana" charset="0"/>
            </a:endParaRPr>
          </a:p>
        </p:txBody>
      </p:sp>
      <p:sp>
        <p:nvSpPr>
          <p:cNvPr id="167" name="Content Placeholder 4"/>
          <p:cNvSpPr txBox="1">
            <a:spLocks/>
          </p:cNvSpPr>
          <p:nvPr/>
        </p:nvSpPr>
        <p:spPr bwMode="auto">
          <a:xfrm>
            <a:off x="-65746" y="1519239"/>
            <a:ext cx="2770846" cy="76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i="1" u="sng" dirty="0" smtClean="0">
                <a:latin typeface="Verdana" charset="0"/>
              </a:rPr>
              <a:t>Guarantees:</a:t>
            </a:r>
            <a:endParaRPr lang="en-US" sz="2800" dirty="0" smtClean="0">
              <a:latin typeface="Verdan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Content Placeholder 4"/>
              <p:cNvSpPr txBox="1">
                <a:spLocks/>
              </p:cNvSpPr>
              <p:nvPr/>
            </p:nvSpPr>
            <p:spPr bwMode="auto">
              <a:xfrm>
                <a:off x="3048000" y="1484317"/>
                <a:ext cx="2681946" cy="769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2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7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2700" dirty="0" smtClean="0">
                  <a:latin typeface="Verdana" charset="0"/>
                </a:endParaRPr>
              </a:p>
            </p:txBody>
          </p:sp>
        </mc:Choice>
        <mc:Fallback xmlns="">
          <p:sp>
            <p:nvSpPr>
              <p:cNvPr id="169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1484317"/>
                <a:ext cx="2681946" cy="769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Content Placeholder 4"/>
              <p:cNvSpPr txBox="1">
                <a:spLocks/>
              </p:cNvSpPr>
              <p:nvPr/>
            </p:nvSpPr>
            <p:spPr bwMode="auto">
              <a:xfrm>
                <a:off x="2705100" y="2142370"/>
                <a:ext cx="5183846" cy="769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2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7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m:rPr>
                                  <m:sty m:val="p"/>
                                </m:rPr>
                                <a:rPr lang="en-US" sz="27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sSup>
                                <m:sSupPr>
                                  <m:ctrlP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7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func>
                    </m:oMath>
                  </m:oMathPara>
                </a14:m>
                <a:endParaRPr lang="en-US" sz="2700" dirty="0" smtClean="0">
                  <a:latin typeface="Verdana" charset="0"/>
                </a:endParaRPr>
              </a:p>
            </p:txBody>
          </p:sp>
        </mc:Choice>
        <mc:Fallback xmlns="">
          <p:sp>
            <p:nvSpPr>
              <p:cNvPr id="181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5100" y="2142370"/>
                <a:ext cx="5183846" cy="769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2" name="Content Placeholder 4"/>
          <p:cNvSpPr txBox="1">
            <a:spLocks/>
          </p:cNvSpPr>
          <p:nvPr/>
        </p:nvSpPr>
        <p:spPr bwMode="auto">
          <a:xfrm>
            <a:off x="0" y="3678239"/>
            <a:ext cx="9144000" cy="76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i="1" u="sng" dirty="0" smtClean="0">
                <a:latin typeface="Verdana" charset="0"/>
              </a:rPr>
              <a:t>(approximate) Maximum Likelihood Estimate:</a:t>
            </a:r>
            <a:endParaRPr lang="en-US" sz="2800" dirty="0" smtClean="0">
              <a:latin typeface="Verdan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Content Placeholder 4"/>
              <p:cNvSpPr txBox="1">
                <a:spLocks/>
              </p:cNvSpPr>
              <p:nvPr/>
            </p:nvSpPr>
            <p:spPr bwMode="auto">
              <a:xfrm>
                <a:off x="2093254" y="4448237"/>
                <a:ext cx="4447246" cy="769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2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200" b="0" dirty="0" smtClean="0"/>
                  <a:t>Return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− </m:t>
                                </m:r>
                                <m:f>
                                  <m:f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</m:oMath>
                </a14:m>
                <a:endParaRPr lang="en-US" sz="3200" dirty="0" smtClean="0">
                  <a:latin typeface="Verdana" charset="0"/>
                </a:endParaRPr>
              </a:p>
            </p:txBody>
          </p:sp>
        </mc:Choice>
        <mc:Fallback xmlns="">
          <p:sp>
            <p:nvSpPr>
              <p:cNvPr id="183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93254" y="4448237"/>
                <a:ext cx="4447246" cy="769998"/>
              </a:xfrm>
              <a:prstGeom prst="rect">
                <a:avLst/>
              </a:prstGeom>
              <a:blipFill rotWithShape="0">
                <a:blip r:embed="rId5"/>
                <a:stretch>
                  <a:fillRect l="-3425" b="-1150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118782" y="3055108"/>
            <a:ext cx="9188991" cy="76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300" dirty="0" smtClean="0">
                <a:latin typeface="Verdana" charset="0"/>
              </a:rPr>
              <a:t>(never overestimate, likely to not </a:t>
            </a:r>
            <a:r>
              <a:rPr lang="en-US" sz="2300" dirty="0" smtClean="0">
                <a:latin typeface="Verdana" charset="0"/>
              </a:rPr>
              <a:t>underestimate by </a:t>
            </a:r>
            <a:r>
              <a:rPr lang="en-US" sz="2300" dirty="0" smtClean="0">
                <a:latin typeface="Verdana" charset="0"/>
              </a:rPr>
              <a:t>much)</a:t>
            </a:r>
          </a:p>
        </p:txBody>
      </p:sp>
    </p:spTree>
    <p:extLst>
      <p:ext uri="{BB962C8B-B14F-4D97-AF65-F5344CB8AC3E}">
        <p14:creationId xmlns:p14="http://schemas.microsoft.com/office/powerpoint/2010/main" val="142446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build="p"/>
      <p:bldP spid="169" grpId="0" build="p"/>
      <p:bldP spid="181" grpId="0" build="p"/>
      <p:bldP spid="182" grpId="0" build="p"/>
      <p:bldP spid="183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3"/>
          <p:cNvSpPr>
            <a:spLocks noGrp="1"/>
          </p:cNvSpPr>
          <p:nvPr>
            <p:ph type="title"/>
          </p:nvPr>
        </p:nvSpPr>
        <p:spPr>
          <a:xfrm>
            <a:off x="0" y="134938"/>
            <a:ext cx="9144000" cy="1076325"/>
          </a:xfrm>
        </p:spPr>
        <p:txBody>
          <a:bodyPr/>
          <a:lstStyle/>
          <a:p>
            <a:r>
              <a:rPr lang="en-US" sz="2800" dirty="0" smtClean="0">
                <a:latin typeface="Verdana" charset="0"/>
              </a:rPr>
              <a:t>Counting distinct elements with SWAMP </a:t>
            </a:r>
            <a:endParaRPr lang="en-US" sz="2800" dirty="0">
              <a:latin typeface="Verdan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-1" r="67077" b="24707"/>
          <a:stretch/>
        </p:blipFill>
        <p:spPr>
          <a:xfrm>
            <a:off x="1688123" y="1551416"/>
            <a:ext cx="5205046" cy="4036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3585"/>
          <a:stretch/>
        </p:blipFill>
        <p:spPr>
          <a:xfrm>
            <a:off x="152400" y="5588000"/>
            <a:ext cx="9144000" cy="50899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0" y="1408708"/>
            <a:ext cx="9160803" cy="1486892"/>
          </a:xfrm>
          <a:prstGeom prst="roundRect">
            <a:avLst/>
          </a:prstGeom>
          <a:gradFill>
            <a:gsLst>
              <a:gs pos="0">
                <a:srgbClr val="00375C"/>
              </a:gs>
              <a:gs pos="100000">
                <a:srgbClr val="0E68EC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170708" y="1493786"/>
                <a:ext cx="8884392" cy="1165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C000"/>
                    </a:solidFill>
                  </a:rPr>
                  <a:t>Instead of paying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𝝐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b="1" dirty="0" smtClean="0">
                    <a:solidFill>
                      <a:srgbClr val="FFC000"/>
                    </a:solidFill>
                  </a:rPr>
                  <a:t> bits using the existing algorithms, SWAMP required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𝑾𝒍𝒐𝒈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b="1" dirty="0" smtClean="0">
                    <a:solidFill>
                      <a:srgbClr val="FFC000"/>
                    </a:solidFill>
                  </a:rPr>
                  <a:t> which is more efficient when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b="1" dirty="0" smtClean="0">
                    <a:solidFill>
                      <a:srgbClr val="FFC000"/>
                    </a:solidFill>
                  </a:rPr>
                  <a:t> is small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708" y="1493786"/>
                <a:ext cx="8884392" cy="1165407"/>
              </a:xfrm>
              <a:prstGeom prst="rect">
                <a:avLst/>
              </a:prstGeom>
              <a:blipFill rotWithShape="0">
                <a:blip r:embed="rId4"/>
                <a:stretch>
                  <a:fillRect l="-1030" t="-3141" b="-178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53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</a:t>
            </a:r>
            <a:r>
              <a:rPr lang="en-US" sz="2800" b="1" i="1" dirty="0" smtClean="0"/>
              <a:t>succinct </a:t>
            </a:r>
            <a:r>
              <a:rPr lang="en-US" sz="2800" dirty="0" smtClean="0"/>
              <a:t>sliding bloom filter that can also count.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Beats the state of the art for:</a:t>
            </a:r>
          </a:p>
          <a:p>
            <a:pPr lvl="1"/>
            <a:r>
              <a:rPr lang="en-US" dirty="0" smtClean="0"/>
              <a:t>Sliding Bloom Filter</a:t>
            </a:r>
          </a:p>
          <a:p>
            <a:pPr lvl="1"/>
            <a:r>
              <a:rPr lang="en-US" dirty="0" smtClean="0"/>
              <a:t>Per-flow Frequency Estimation</a:t>
            </a:r>
          </a:p>
          <a:p>
            <a:pPr lvl="1"/>
            <a:r>
              <a:rPr lang="en-US" dirty="0" smtClean="0"/>
              <a:t>Counting Distinct Elements</a:t>
            </a:r>
          </a:p>
          <a:p>
            <a:pPr lvl="1"/>
            <a:r>
              <a:rPr lang="en-US" dirty="0" smtClean="0"/>
              <a:t>Computing Entropy (in the paper)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4243-B10A-499C-ABCC-C85173C99896}" type="datetime1">
              <a:rPr lang="en-US" smtClean="0"/>
              <a:t>4/20/2018</a:t>
            </a:fld>
            <a:endParaRPr lang="en-US"/>
          </a:p>
        </p:txBody>
      </p:sp>
      <p:pic>
        <p:nvPicPr>
          <p:cNvPr id="1026" name="Picture 2" descr="Image result for takeaw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658" y="5048263"/>
            <a:ext cx="3020342" cy="1808831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98647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96F6D114-2F61-46D6-817B-72D4A77787A6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</a:t>
            </a:r>
            <a:endParaRPr lang="en-US" dirty="0">
              <a:latin typeface="Verdana" charset="0"/>
            </a:endParaRPr>
          </a:p>
        </p:txBody>
      </p:sp>
      <p:pic>
        <p:nvPicPr>
          <p:cNvPr id="1026" name="Picture 2" descr="https://s3.amazonaws.com/WaddyWebImages/change_your_lif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19" y="1584952"/>
            <a:ext cx="5863612" cy="439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â«×©×¨×©×¨×ª ×¤×¨×××â¬â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6474">
            <a:off x="4277200" y="2558812"/>
            <a:ext cx="1222849" cy="122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528344" y="2196860"/>
            <a:ext cx="520984" cy="750213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3"/>
          <p:cNvSpPr>
            <a:spLocks noGrp="1"/>
          </p:cNvSpPr>
          <p:nvPr>
            <p:ph type="title"/>
          </p:nvPr>
        </p:nvSpPr>
        <p:spPr>
          <a:xfrm>
            <a:off x="0" y="134938"/>
            <a:ext cx="9144000" cy="1076325"/>
          </a:xfrm>
        </p:spPr>
        <p:txBody>
          <a:bodyPr/>
          <a:lstStyle/>
          <a:p>
            <a:r>
              <a:rPr lang="en-US" sz="2800" dirty="0" smtClean="0">
                <a:latin typeface="Verdana" charset="0"/>
              </a:rPr>
              <a:t>Distribution Entropy over Sliding Windows</a:t>
            </a:r>
            <a:endParaRPr lang="en-US" sz="2800" dirty="0">
              <a:latin typeface="Verdana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-65746" y="1646239"/>
            <a:ext cx="9209746" cy="76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i="1" u="sng" dirty="0" smtClean="0">
                <a:latin typeface="Verdana" charset="0"/>
              </a:rPr>
              <a:t>What is the distribution entropy</a:t>
            </a:r>
            <a:r>
              <a:rPr lang="en-US" i="1" dirty="0" smtClean="0">
                <a:latin typeface="Verdana" charset="0"/>
              </a:rPr>
              <a:t> </a:t>
            </a:r>
            <a:r>
              <a:rPr lang="en-US" dirty="0" smtClean="0">
                <a:latin typeface="Verdana" charset="0"/>
              </a:rPr>
              <a:t>of the </a:t>
            </a:r>
            <a:r>
              <a:rPr lang="en-US" i="1" dirty="0" smtClean="0">
                <a:latin typeface="Verdana" charset="0"/>
              </a:rPr>
              <a:t>window?</a:t>
            </a:r>
            <a:endParaRPr lang="en-US" sz="2700" dirty="0" smtClean="0">
              <a:latin typeface="Verdana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206090" y="3823178"/>
            <a:ext cx="19202400" cy="465453"/>
            <a:chOff x="-4123283" y="3879521"/>
            <a:chExt cx="19202400" cy="465453"/>
          </a:xfrm>
        </p:grpSpPr>
        <p:pic>
          <p:nvPicPr>
            <p:cNvPr id="10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3191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1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41063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2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7763917" y="3887774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6392317" y="388386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Image result for futurama morbo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8"/>
            <a:stretch/>
          </p:blipFill>
          <p:spPr bwMode="auto">
            <a:xfrm>
              <a:off x="3649117" y="388386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7306717" y="3887774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45635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7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5020717" y="3883429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8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5477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9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59351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20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68495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21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9592717" y="3883429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8221117" y="387952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9135517" y="3883429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8678317" y="3879521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25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0049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26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09643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27" name="Picture 4" descr="Image result for futurama morbo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8"/>
            <a:stretch/>
          </p:blipFill>
          <p:spPr bwMode="auto">
            <a:xfrm>
              <a:off x="10507117" y="388386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14215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29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1878717" y="3883429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30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2335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31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27931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32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32503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33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3707517" y="3883429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34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41647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35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4621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36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22775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9059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18203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363117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40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27347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4487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-4656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43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-84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44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-22944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-36660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-27516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-41232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48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-32088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49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-18372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-9228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-1380083" y="3887007"/>
              <a:ext cx="457200" cy="457200"/>
            </a:xfrm>
            <a:prstGeom prst="rect">
              <a:avLst/>
            </a:prstGeom>
            <a:noFill/>
            <a:extLst/>
          </p:spPr>
        </p:pic>
      </p:grpSp>
      <p:sp>
        <p:nvSpPr>
          <p:cNvPr id="52" name="Rectangle 51"/>
          <p:cNvSpPr/>
          <p:nvPr/>
        </p:nvSpPr>
        <p:spPr>
          <a:xfrm>
            <a:off x="-1131796" y="3748877"/>
            <a:ext cx="4069080" cy="5910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4"/>
              <p:cNvSpPr txBox="1">
                <a:spLocks/>
              </p:cNvSpPr>
              <p:nvPr/>
            </p:nvSpPr>
            <p:spPr bwMode="auto">
              <a:xfrm>
                <a:off x="0" y="4843464"/>
                <a:ext cx="9209746" cy="1671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2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)−</m:t>
                    </m:r>
                  </m:oMath>
                </a14:m>
                <a:r>
                  <a:rPr lang="en-US" sz="2800" dirty="0" smtClean="0">
                    <a:latin typeface="Verdana" charset="0"/>
                  </a:rPr>
                  <a:t>multiplicative approximation using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>
                    <a:latin typeface="Verdana" charset="0"/>
                  </a:rPr>
                  <a:t> bits and with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>
                    <a:latin typeface="Verdana" charset="0"/>
                  </a:rPr>
                  <a:t> update time </a:t>
                </a:r>
                <a:r>
                  <a:rPr lang="en-US" sz="1400" b="1" dirty="0" smtClean="0">
                    <a:latin typeface="Verdana" charset="0"/>
                  </a:rPr>
                  <a:t>(</a:t>
                </a:r>
                <a:r>
                  <a:rPr lang="en-US" sz="1400" b="1" dirty="0" err="1" smtClean="0">
                    <a:latin typeface="Verdana" charset="0"/>
                  </a:rPr>
                  <a:t>Braverman</a:t>
                </a:r>
                <a:r>
                  <a:rPr lang="en-US" sz="1400" b="1" dirty="0" smtClean="0">
                    <a:latin typeface="Verdana" charset="0"/>
                  </a:rPr>
                  <a:t> et al., PODS 2009). </a:t>
                </a:r>
                <a:endParaRPr lang="en-US" sz="2800" b="1" dirty="0" smtClean="0">
                  <a:latin typeface="Verdana" charset="0"/>
                </a:endParaRPr>
              </a:p>
            </p:txBody>
          </p:sp>
        </mc:Choice>
        <mc:Fallback xmlns="">
          <p:sp>
            <p:nvSpPr>
              <p:cNvPr id="53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843464"/>
                <a:ext cx="9209746" cy="1671636"/>
              </a:xfrm>
              <a:prstGeom prst="rect">
                <a:avLst/>
              </a:prstGeom>
              <a:blipFill rotWithShape="0">
                <a:blip r:embed="rId9"/>
                <a:stretch>
                  <a:fillRect b="-21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05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2.18594 0.0074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06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2" grpId="0" animBg="1"/>
      <p:bldP spid="5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3"/>
          <p:cNvSpPr>
            <a:spLocks noGrp="1"/>
          </p:cNvSpPr>
          <p:nvPr>
            <p:ph type="title"/>
          </p:nvPr>
        </p:nvSpPr>
        <p:spPr>
          <a:xfrm>
            <a:off x="0" y="134938"/>
            <a:ext cx="9144000" cy="1076325"/>
          </a:xfrm>
        </p:spPr>
        <p:txBody>
          <a:bodyPr/>
          <a:lstStyle/>
          <a:p>
            <a:r>
              <a:rPr lang="en-US" sz="2800" dirty="0" smtClean="0">
                <a:latin typeface="Verdana" charset="0"/>
              </a:rPr>
              <a:t>Computing Entropy with SWAMP</a:t>
            </a:r>
            <a:endParaRPr lang="en-US" sz="2800" dirty="0">
              <a:latin typeface="Verdan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4"/>
              <p:cNvSpPr txBox="1">
                <a:spLocks/>
              </p:cNvSpPr>
              <p:nvPr/>
            </p:nvSpPr>
            <p:spPr bwMode="auto">
              <a:xfrm>
                <a:off x="-65745" y="1401293"/>
                <a:ext cx="7954692" cy="769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2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Verdana" charset="0"/>
                  </a:rPr>
                  <a:t>We can track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−  </m:t>
                    </m:r>
                  </m:oMath>
                </a14:m>
                <a:r>
                  <a:rPr lang="en-US" sz="2800" dirty="0" smtClean="0">
                    <a:latin typeface="Verdana" charset="0"/>
                  </a:rPr>
                  <a:t>the entropy of the finger print distribution</a:t>
                </a:r>
                <a:endParaRPr lang="en-US" sz="3200" dirty="0" smtClean="0">
                  <a:latin typeface="Verdana" charset="0"/>
                </a:endParaRPr>
              </a:p>
            </p:txBody>
          </p:sp>
        </mc:Choice>
        <mc:Fallback xmlns="">
          <p:sp>
            <p:nvSpPr>
              <p:cNvPr id="5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65745" y="1401293"/>
                <a:ext cx="7954692" cy="769998"/>
              </a:xfrm>
              <a:prstGeom prst="rect">
                <a:avLst/>
              </a:prstGeom>
              <a:blipFill rotWithShape="0">
                <a:blip r:embed="rId3"/>
                <a:stretch>
                  <a:fillRect b="-10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ontent Placeholder 4"/>
          <p:cNvSpPr txBox="1">
            <a:spLocks/>
          </p:cNvSpPr>
          <p:nvPr/>
        </p:nvSpPr>
        <p:spPr bwMode="auto">
          <a:xfrm>
            <a:off x="-65746" y="3217407"/>
            <a:ext cx="2770846" cy="76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i="1" u="sng" dirty="0" smtClean="0">
                <a:latin typeface="Verdana" charset="0"/>
              </a:rPr>
              <a:t>Guarantees:</a:t>
            </a:r>
            <a:endParaRPr lang="en-US" sz="2800" dirty="0" smtClean="0">
              <a:latin typeface="Verdan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4"/>
              <p:cNvSpPr txBox="1">
                <a:spLocks/>
              </p:cNvSpPr>
              <p:nvPr/>
            </p:nvSpPr>
            <p:spPr bwMode="auto">
              <a:xfrm>
                <a:off x="3048000" y="3182485"/>
                <a:ext cx="2681946" cy="769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2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2700" dirty="0" smtClean="0">
                  <a:latin typeface="Verdana" charset="0"/>
                </a:endParaRPr>
              </a:p>
            </p:txBody>
          </p:sp>
        </mc:Choice>
        <mc:Fallback xmlns="">
          <p:sp>
            <p:nvSpPr>
              <p:cNvPr id="5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3182485"/>
                <a:ext cx="2681946" cy="769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4"/>
              <p:cNvSpPr txBox="1">
                <a:spLocks/>
              </p:cNvSpPr>
              <p:nvPr/>
            </p:nvSpPr>
            <p:spPr bwMode="auto">
              <a:xfrm>
                <a:off x="2110015" y="3840538"/>
                <a:ext cx="5183846" cy="769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2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func>
                    </m:oMath>
                  </m:oMathPara>
                </a14:m>
                <a:endParaRPr lang="en-US" sz="2700" dirty="0" smtClean="0">
                  <a:latin typeface="Verdana" charset="0"/>
                </a:endParaRPr>
              </a:p>
            </p:txBody>
          </p:sp>
        </mc:Choice>
        <mc:Fallback xmlns="">
          <p:sp>
            <p:nvSpPr>
              <p:cNvPr id="5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0015" y="3840538"/>
                <a:ext cx="5183846" cy="769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15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uild="p"/>
      <p:bldP spid="56" grpId="0" build="p"/>
      <p:bldP spid="57" grpId="0" build="p"/>
      <p:bldP spid="5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250B63C2-F97D-4562-A472-13101C87FC7D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Motivation</a:t>
            </a: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0" y="1573668"/>
            <a:ext cx="9144000" cy="4389437"/>
          </a:xfrm>
        </p:spPr>
        <p:txBody>
          <a:bodyPr/>
          <a:lstStyle/>
          <a:p>
            <a:r>
              <a:rPr lang="en-US" sz="3600" dirty="0" smtClean="0">
                <a:latin typeface="Verdana" charset="0"/>
              </a:rPr>
              <a:t>Computing network statistics.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latin typeface="Verdana" charset="0"/>
              </a:rPr>
              <a:t>Load balancing, Fairness, Anomaly detection.</a:t>
            </a:r>
            <a:endParaRPr lang="en-US" sz="2800" dirty="0">
              <a:latin typeface="Verdana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Verdana" charset="0"/>
              </a:rPr>
              <a:t>Monitoring a large number of flows.</a:t>
            </a:r>
          </a:p>
          <a:p>
            <a:endParaRPr lang="en-US" sz="3600" dirty="0">
              <a:latin typeface="Verdana" charset="0"/>
            </a:endParaRPr>
          </a:p>
          <a:p>
            <a:r>
              <a:rPr lang="en-US" sz="3600" dirty="0" smtClean="0">
                <a:latin typeface="Verdana" charset="0"/>
              </a:rPr>
              <a:t>Allowing real-time queries.</a:t>
            </a:r>
          </a:p>
          <a:p>
            <a:endParaRPr lang="en-US" sz="3600" dirty="0" smtClean="0">
              <a:latin typeface="Verdana" charset="0"/>
            </a:endParaRPr>
          </a:p>
          <a:p>
            <a:endParaRPr lang="en-US" sz="3600" dirty="0">
              <a:latin typeface="Verdana" charset="0"/>
            </a:endParaRPr>
          </a:p>
          <a:p>
            <a:pPr marL="0" indent="0">
              <a:buNone/>
            </a:pPr>
            <a:endParaRPr lang="en-US" sz="3600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3"/>
          <p:cNvSpPr>
            <a:spLocks noGrp="1"/>
          </p:cNvSpPr>
          <p:nvPr>
            <p:ph type="title"/>
          </p:nvPr>
        </p:nvSpPr>
        <p:spPr>
          <a:xfrm>
            <a:off x="0" y="134938"/>
            <a:ext cx="9144000" cy="1076325"/>
          </a:xfrm>
        </p:spPr>
        <p:txBody>
          <a:bodyPr/>
          <a:lstStyle/>
          <a:p>
            <a:r>
              <a:rPr lang="en-US" sz="2800" dirty="0" smtClean="0">
                <a:latin typeface="Verdana" charset="0"/>
              </a:rPr>
              <a:t>Computing Entropy with SWAMP</a:t>
            </a:r>
            <a:endParaRPr lang="en-US" sz="2800" dirty="0">
              <a:latin typeface="Verdan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737"/>
            <a:ext cx="9144000" cy="303384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6803" y="5272587"/>
            <a:ext cx="9160803" cy="1486892"/>
          </a:xfrm>
          <a:prstGeom prst="roundRect">
            <a:avLst/>
          </a:prstGeom>
          <a:gradFill>
            <a:gsLst>
              <a:gs pos="0">
                <a:srgbClr val="00375C"/>
              </a:gs>
              <a:gs pos="100000">
                <a:srgbClr val="0E68EC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 bwMode="auto">
              <a:xfrm>
                <a:off x="153905" y="5357665"/>
                <a:ext cx="8884392" cy="1165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C000"/>
                    </a:solidFill>
                  </a:rPr>
                  <a:t>Instead of paying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𝝐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b="1" dirty="0" smtClean="0">
                    <a:solidFill>
                      <a:srgbClr val="FFC000"/>
                    </a:solidFill>
                  </a:rPr>
                  <a:t> bits using the existing algorithms, SWAMP required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𝑾𝒍𝒐𝒈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b="1" dirty="0" smtClean="0">
                    <a:solidFill>
                      <a:srgbClr val="FFC000"/>
                    </a:solidFill>
                  </a:rPr>
                  <a:t> which is more efficient when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b="1" dirty="0" smtClean="0">
                    <a:solidFill>
                      <a:srgbClr val="FFC000"/>
                    </a:solidFill>
                  </a:rPr>
                  <a:t> is small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905" y="5357665"/>
                <a:ext cx="8884392" cy="1165407"/>
              </a:xfrm>
              <a:prstGeom prst="rect">
                <a:avLst/>
              </a:prstGeom>
              <a:blipFill rotWithShape="0">
                <a:blip r:embed="rId4"/>
                <a:stretch>
                  <a:fillRect l="-1029" t="-3141" b="-178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77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F1C890AA-1350-4F35-86A1-FD40997611D6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Set Membership (Bloom Filter)</a:t>
            </a: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365124" y="1646238"/>
            <a:ext cx="8631415" cy="34952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Verdana" charset="0"/>
              </a:rPr>
              <a:t>Did       appear in the stream?  How about      ?</a:t>
            </a:r>
          </a:p>
          <a:p>
            <a:pPr>
              <a:lnSpc>
                <a:spcPct val="150000"/>
              </a:lnSpc>
            </a:pPr>
            <a:endParaRPr lang="en-US" sz="3200" dirty="0" smtClean="0">
              <a:latin typeface="Verdana" charset="0"/>
            </a:endParaRPr>
          </a:p>
          <a:p>
            <a:pPr marL="0" indent="0">
              <a:buNone/>
            </a:pPr>
            <a:endParaRPr lang="en-US" sz="1050" dirty="0" smtClean="0">
              <a:latin typeface="Verdana" charset="0"/>
            </a:endParaRPr>
          </a:p>
          <a:p>
            <a:pPr marL="0" indent="0">
              <a:buNone/>
            </a:pPr>
            <a:endParaRPr lang="en-US" sz="3600" dirty="0" smtClean="0">
              <a:latin typeface="Verdana" charset="0"/>
            </a:endParaRPr>
          </a:p>
          <a:p>
            <a:r>
              <a:rPr lang="en-US" sz="2700" dirty="0" smtClean="0">
                <a:latin typeface="Verdana" charset="0"/>
              </a:rPr>
              <a:t>Can’t allocate a bit for each potential flow!</a:t>
            </a:r>
          </a:p>
          <a:p>
            <a:endParaRPr lang="en-US" sz="3600" dirty="0">
              <a:latin typeface="Verdan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82100" y="4592827"/>
            <a:ext cx="18688665" cy="548640"/>
            <a:chOff x="9182100" y="4592827"/>
            <a:chExt cx="18688665" cy="548640"/>
          </a:xfrm>
        </p:grpSpPr>
        <p:sp>
          <p:nvSpPr>
            <p:cNvPr id="43" name="Rectangle 42"/>
            <p:cNvSpPr/>
            <p:nvPr/>
          </p:nvSpPr>
          <p:spPr>
            <a:xfrm>
              <a:off x="107823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5537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3251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0965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8679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6393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4107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1821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5920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3634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1348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19062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16776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14490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12204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09918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44147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41861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39575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37289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35003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32717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30431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28145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62244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59958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7672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55386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53100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50814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48528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46242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73865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71579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69293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67007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64721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92091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89805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87519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85233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82947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80661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78375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76089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10189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07903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0561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03331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01045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98759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96473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9418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2847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26191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23905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21619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9333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704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14761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12475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40097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37811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35525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33239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30953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58324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56038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53752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51466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49180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46894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44608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42322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76421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74135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71849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69563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67277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64991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62705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60419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206090" y="3375503"/>
            <a:ext cx="19202400" cy="465453"/>
            <a:chOff x="-4123283" y="3879521"/>
            <a:chExt cx="19202400" cy="465453"/>
          </a:xfrm>
        </p:grpSpPr>
        <p:pic>
          <p:nvPicPr>
            <p:cNvPr id="126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3191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27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41063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28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7763917" y="3887774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6392317" y="388386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4" descr="Image result for futurama morbo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8"/>
            <a:stretch/>
          </p:blipFill>
          <p:spPr bwMode="auto">
            <a:xfrm>
              <a:off x="3649117" y="388386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7306717" y="3887774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45635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33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5020717" y="3883429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34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5477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35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59351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36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68495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37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9592717" y="3883429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8221117" y="387952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9135517" y="3883429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8678317" y="3879521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1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0049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2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09643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3" name="Picture 4" descr="Image result for futurama morbo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8"/>
            <a:stretch/>
          </p:blipFill>
          <p:spPr bwMode="auto">
            <a:xfrm>
              <a:off x="10507117" y="388386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14215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5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1878717" y="3883429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6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2335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7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27931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8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32503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9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3707517" y="3883429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50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41647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51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4621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52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22775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9059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18203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363117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56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27347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4487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-4656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59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-84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60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-22944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-36660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-27516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-41232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64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-32088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65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-18372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-9228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-1380083" y="3887007"/>
              <a:ext cx="457200" cy="457200"/>
            </a:xfrm>
            <a:prstGeom prst="rect">
              <a:avLst/>
            </a:prstGeom>
            <a:noFill/>
            <a:extLst/>
          </p:spPr>
        </p:pic>
      </p:grpSp>
      <p:pic>
        <p:nvPicPr>
          <p:cNvPr id="169" name="Picture 18" descr="Image result for futurama bender black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1776730" y="1784489"/>
            <a:ext cx="731520" cy="731520"/>
          </a:xfrm>
          <a:prstGeom prst="rect">
            <a:avLst/>
          </a:prstGeom>
          <a:noFill/>
          <a:extLst/>
        </p:spPr>
      </p:pic>
      <p:pic>
        <p:nvPicPr>
          <p:cNvPr id="170" name="Picture 6" descr="Related image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r="20058"/>
          <a:stretch/>
        </p:blipFill>
        <p:spPr bwMode="auto">
          <a:xfrm>
            <a:off x="3422650" y="2608814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" name="Content Placeholder 4"/>
          <p:cNvSpPr txBox="1">
            <a:spLocks/>
          </p:cNvSpPr>
          <p:nvPr/>
        </p:nvSpPr>
        <p:spPr bwMode="auto">
          <a:xfrm>
            <a:off x="365124" y="3661009"/>
            <a:ext cx="9502775" cy="110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9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 smtClean="0">
                <a:latin typeface="Verdana" charset="0"/>
              </a:rPr>
              <a:t>Traditionally – must fit in the SRAM</a:t>
            </a:r>
          </a:p>
        </p:txBody>
      </p:sp>
      <p:graphicFrame>
        <p:nvGraphicFramePr>
          <p:cNvPr id="171" name="Table 170"/>
          <p:cNvGraphicFramePr>
            <a:graphicFrameLocks noGrp="1"/>
          </p:cNvGraphicFramePr>
          <p:nvPr>
            <p:extLst/>
          </p:nvPr>
        </p:nvGraphicFramePr>
        <p:xfrm>
          <a:off x="917527" y="4679539"/>
          <a:ext cx="4273234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2418"/>
                <a:gridCol w="860743"/>
                <a:gridCol w="860743"/>
                <a:gridCol w="9893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2014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SRAM</a:t>
                      </a:r>
                      <a:r>
                        <a:rPr lang="en-US" sz="1600" baseline="0" dirty="0" smtClean="0"/>
                        <a:t> (MB)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10-20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30-60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50-100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72" name="Content Placeholder 4"/>
          <p:cNvSpPr txBox="1">
            <a:spLocks/>
          </p:cNvSpPr>
          <p:nvPr/>
        </p:nvSpPr>
        <p:spPr bwMode="auto">
          <a:xfrm>
            <a:off x="5465812" y="4929736"/>
            <a:ext cx="3181829" cy="54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9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b="1" dirty="0" smtClean="0">
                <a:latin typeface="Verdana" charset="0"/>
              </a:rPr>
              <a:t>(</a:t>
            </a:r>
            <a:r>
              <a:rPr lang="en-US" sz="1050" b="1" dirty="0" err="1" smtClean="0">
                <a:latin typeface="Verdana" charset="0"/>
              </a:rPr>
              <a:t>SilkRoad</a:t>
            </a:r>
            <a:r>
              <a:rPr lang="en-US" sz="1050" b="1" dirty="0" smtClean="0">
                <a:latin typeface="Verdana" charset="0"/>
              </a:rPr>
              <a:t>, SIGCOMM 2017)</a:t>
            </a:r>
            <a:endParaRPr lang="en-US" sz="1050" b="1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3.33559 0.0319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88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ontent Placeholder 5"/>
          <p:cNvSpPr txBox="1">
            <a:spLocks/>
          </p:cNvSpPr>
          <p:nvPr/>
        </p:nvSpPr>
        <p:spPr bwMode="auto">
          <a:xfrm>
            <a:off x="3132423" y="3664084"/>
            <a:ext cx="9144000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162" lvl="1" indent="0">
              <a:buNone/>
            </a:pPr>
            <a:r>
              <a:rPr lang="en-US" sz="2400" dirty="0" smtClean="0"/>
              <a:t>Has          appeared?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F1C890AA-1350-4F35-86A1-FD40997611D6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The Bloom Filter (Bloom, 1970)</a:t>
            </a:r>
            <a:endParaRPr lang="en-US" dirty="0">
              <a:latin typeface="Verdan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0" y="1645920"/>
                <a:ext cx="9144000" cy="617220"/>
              </a:xfrm>
            </p:spPr>
            <p:txBody>
              <a:bodyPr/>
              <a:lstStyle/>
              <a:p>
                <a:r>
                  <a:rPr lang="en-US" sz="2200" dirty="0" smtClean="0"/>
                  <a:t>Use a bit-array of size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 smtClean="0"/>
                  <a:t> hash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2200" b="0" dirty="0" smtClean="0"/>
              </a:p>
              <a:p>
                <a:pPr lvl="1"/>
                <a:r>
                  <a:rPr lang="en-US" sz="1800" dirty="0" smtClean="0"/>
                  <a:t>No False Negatives!</a:t>
                </a:r>
              </a:p>
              <a:p>
                <a:pPr lvl="1"/>
                <a:r>
                  <a:rPr lang="en-US" sz="1800" dirty="0" smtClean="0"/>
                  <a:t>Few False Positives.</a:t>
                </a:r>
                <a:endParaRPr lang="en-US" sz="1800" dirty="0"/>
              </a:p>
              <a:p>
                <a:pPr lvl="1"/>
                <a:endParaRPr lang="en-US" sz="1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0" y="1645920"/>
                <a:ext cx="9144000" cy="617220"/>
              </a:xfrm>
              <a:blipFill rotWithShape="0">
                <a:blip r:embed="rId4"/>
                <a:stretch>
                  <a:fillRect t="-6931" b="-10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44500" y="5486400"/>
          <a:ext cx="8331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</a:tr>
            </a:tbl>
          </a:graphicData>
        </a:graphic>
      </p:graphicFrame>
      <p:pic>
        <p:nvPicPr>
          <p:cNvPr id="216" name="Picture 20" descr="Image result for futurama zoidberg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9420427" y="3642653"/>
            <a:ext cx="548640" cy="548640"/>
          </a:xfrm>
          <a:prstGeom prst="rect">
            <a:avLst/>
          </a:prstGeom>
          <a:noFill/>
          <a:extLst/>
        </p:spPr>
      </p:pic>
      <p:pic>
        <p:nvPicPr>
          <p:cNvPr id="217" name="Picture 20" descr="Image result for futurama zoidberg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4521465" y="3635510"/>
            <a:ext cx="548640" cy="548640"/>
          </a:xfrm>
          <a:prstGeom prst="rect">
            <a:avLst/>
          </a:prstGeom>
          <a:noFill/>
          <a:extLst/>
        </p:spPr>
      </p:pic>
      <p:grpSp>
        <p:nvGrpSpPr>
          <p:cNvPr id="18" name="Group 17"/>
          <p:cNvGrpSpPr/>
          <p:nvPr/>
        </p:nvGrpSpPr>
        <p:grpSpPr>
          <a:xfrm>
            <a:off x="1156447" y="4184150"/>
            <a:ext cx="7080773" cy="1292318"/>
            <a:chOff x="1156447" y="4184150"/>
            <a:chExt cx="7080773" cy="1292318"/>
          </a:xfrm>
        </p:grpSpPr>
        <p:cxnSp>
          <p:nvCxnSpPr>
            <p:cNvPr id="9" name="Straight Arrow Connector 8"/>
            <p:cNvCxnSpPr>
              <a:stCxn id="217" idx="2"/>
            </p:cNvCxnSpPr>
            <p:nvPr/>
          </p:nvCxnSpPr>
          <p:spPr>
            <a:xfrm flipH="1">
              <a:off x="1156447" y="4184150"/>
              <a:ext cx="3639338" cy="129231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>
              <a:stCxn id="217" idx="2"/>
            </p:cNvCxnSpPr>
            <p:nvPr/>
          </p:nvCxnSpPr>
          <p:spPr>
            <a:xfrm flipH="1">
              <a:off x="2617694" y="4184150"/>
              <a:ext cx="2178091" cy="129231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>
              <a:stCxn id="217" idx="2"/>
            </p:cNvCxnSpPr>
            <p:nvPr/>
          </p:nvCxnSpPr>
          <p:spPr>
            <a:xfrm flipH="1">
              <a:off x="4472940" y="4184150"/>
              <a:ext cx="322845" cy="129231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>
              <a:stCxn id="217" idx="2"/>
            </p:cNvCxnSpPr>
            <p:nvPr/>
          </p:nvCxnSpPr>
          <p:spPr>
            <a:xfrm>
              <a:off x="4795785" y="4184150"/>
              <a:ext cx="3441435" cy="129231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1" name="Table 220"/>
          <p:cNvGraphicFramePr>
            <a:graphicFrameLocks noGrp="1"/>
          </p:cNvGraphicFramePr>
          <p:nvPr>
            <p:extLst/>
          </p:nvPr>
        </p:nvGraphicFramePr>
        <p:xfrm>
          <a:off x="444500" y="5486400"/>
          <a:ext cx="8331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BB056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BB056"/>
                        </a:solidFill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0BB05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b="1" kern="1200" dirty="0">
                        <a:solidFill>
                          <a:srgbClr val="0BB0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0BB05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b="1" kern="1200" dirty="0">
                        <a:solidFill>
                          <a:srgbClr val="0BB0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0BB05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b="1" kern="1200" dirty="0">
                        <a:solidFill>
                          <a:srgbClr val="0BB0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</a:tr>
            </a:tbl>
          </a:graphicData>
        </a:graphic>
      </p:graphicFrame>
      <p:pic>
        <p:nvPicPr>
          <p:cNvPr id="222" name="Picture 18" descr="Image result for futurama bender black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9969067" y="3642653"/>
            <a:ext cx="548640" cy="548640"/>
          </a:xfrm>
          <a:prstGeom prst="rect">
            <a:avLst/>
          </a:prstGeom>
          <a:noFill/>
          <a:extLst/>
        </p:spPr>
      </p:pic>
      <p:grpSp>
        <p:nvGrpSpPr>
          <p:cNvPr id="223" name="Group 222"/>
          <p:cNvGrpSpPr/>
          <p:nvPr/>
        </p:nvGrpSpPr>
        <p:grpSpPr>
          <a:xfrm>
            <a:off x="773762" y="4184150"/>
            <a:ext cx="6418381" cy="1292318"/>
            <a:chOff x="773763" y="4184150"/>
            <a:chExt cx="6418381" cy="1292318"/>
          </a:xfrm>
        </p:grpSpPr>
        <p:cxnSp>
          <p:nvCxnSpPr>
            <p:cNvPr id="224" name="Straight Arrow Connector 223"/>
            <p:cNvCxnSpPr/>
            <p:nvPr/>
          </p:nvCxnSpPr>
          <p:spPr>
            <a:xfrm flipH="1">
              <a:off x="773763" y="4184150"/>
              <a:ext cx="4022022" cy="12923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/>
            <p:nvPr/>
          </p:nvCxnSpPr>
          <p:spPr>
            <a:xfrm flipH="1">
              <a:off x="3289734" y="4184150"/>
              <a:ext cx="1506052" cy="12923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/>
            <p:nvPr/>
          </p:nvCxnSpPr>
          <p:spPr>
            <a:xfrm flipH="1">
              <a:off x="4472940" y="4184150"/>
              <a:ext cx="322845" cy="12923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/>
            <p:nvPr/>
          </p:nvCxnSpPr>
          <p:spPr>
            <a:xfrm>
              <a:off x="4795785" y="4184150"/>
              <a:ext cx="2396359" cy="12923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8" name="Table 227"/>
          <p:cNvGraphicFramePr>
            <a:graphicFrameLocks noGrp="1"/>
          </p:cNvGraphicFramePr>
          <p:nvPr>
            <p:extLst/>
          </p:nvPr>
        </p:nvGraphicFramePr>
        <p:xfrm>
          <a:off x="444500" y="5486400"/>
          <a:ext cx="8331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0BB05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b="1" kern="1200" dirty="0">
                        <a:solidFill>
                          <a:srgbClr val="0BB0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0BB05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b="1" kern="1200" dirty="0">
                        <a:solidFill>
                          <a:srgbClr val="0BB0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0BB05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b="1" kern="1200" dirty="0">
                        <a:solidFill>
                          <a:srgbClr val="0BB0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</a:tr>
            </a:tbl>
          </a:graphicData>
        </a:graphic>
      </p:graphicFrame>
      <p:pic>
        <p:nvPicPr>
          <p:cNvPr id="229" name="Picture 18" descr="Image result for futurama bender black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4521464" y="3635510"/>
            <a:ext cx="548640" cy="548640"/>
          </a:xfrm>
          <a:prstGeom prst="rect">
            <a:avLst/>
          </a:prstGeom>
          <a:noFill/>
          <a:extLst/>
        </p:spPr>
      </p:pic>
      <p:pic>
        <p:nvPicPr>
          <p:cNvPr id="230" name="Picture 2" descr="Image result for futurama toad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r="19029"/>
          <a:stretch/>
        </p:blipFill>
        <p:spPr bwMode="auto">
          <a:xfrm>
            <a:off x="10517707" y="3635510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1" name="Group 230"/>
          <p:cNvGrpSpPr/>
          <p:nvPr/>
        </p:nvGrpSpPr>
        <p:grpSpPr>
          <a:xfrm>
            <a:off x="1585161" y="4183674"/>
            <a:ext cx="3204968" cy="1302727"/>
            <a:chOff x="1161884" y="4184150"/>
            <a:chExt cx="3633904" cy="1292791"/>
          </a:xfrm>
        </p:grpSpPr>
        <p:cxnSp>
          <p:nvCxnSpPr>
            <p:cNvPr id="232" name="Straight Arrow Connector 231"/>
            <p:cNvCxnSpPr/>
            <p:nvPr/>
          </p:nvCxnSpPr>
          <p:spPr>
            <a:xfrm flipH="1">
              <a:off x="1161884" y="4184150"/>
              <a:ext cx="3633902" cy="1292791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/>
            <p:nvPr/>
          </p:nvCxnSpPr>
          <p:spPr>
            <a:xfrm flipH="1">
              <a:off x="1861160" y="4184150"/>
              <a:ext cx="2934628" cy="1282934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/>
            <p:nvPr/>
          </p:nvCxnSpPr>
          <p:spPr>
            <a:xfrm flipH="1">
              <a:off x="4259787" y="4184150"/>
              <a:ext cx="535999" cy="1271507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/>
            <p:nvPr/>
          </p:nvCxnSpPr>
          <p:spPr>
            <a:xfrm flipH="1">
              <a:off x="2838572" y="4184150"/>
              <a:ext cx="1957213" cy="1271507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6" name="Table 235"/>
          <p:cNvGraphicFramePr>
            <a:graphicFrameLocks noGrp="1"/>
          </p:cNvGraphicFramePr>
          <p:nvPr>
            <p:extLst/>
          </p:nvPr>
        </p:nvGraphicFramePr>
        <p:xfrm>
          <a:off x="444500" y="5486400"/>
          <a:ext cx="8331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0BB05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b="1" kern="1200" dirty="0">
                        <a:solidFill>
                          <a:srgbClr val="0BB0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b="1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0BB05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b="1" kern="1200" dirty="0">
                        <a:solidFill>
                          <a:srgbClr val="0BB0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b="1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b="1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0BB05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b="1" kern="1200" dirty="0">
                        <a:solidFill>
                          <a:srgbClr val="0BB0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</a:tr>
            </a:tbl>
          </a:graphicData>
        </a:graphic>
      </p:graphicFrame>
      <p:pic>
        <p:nvPicPr>
          <p:cNvPr id="237" name="Picture 2" descr="Image result for futurama toad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r="19029"/>
          <a:stretch/>
        </p:blipFill>
        <p:spPr bwMode="auto">
          <a:xfrm>
            <a:off x="4519986" y="3627498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" name="Picture 20" descr="Image result for futurama zoidberg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9418948" y="3642653"/>
            <a:ext cx="548640" cy="548640"/>
          </a:xfrm>
          <a:prstGeom prst="rect">
            <a:avLst/>
          </a:prstGeom>
          <a:noFill/>
          <a:extLst/>
        </p:spPr>
      </p:pic>
      <p:grpSp>
        <p:nvGrpSpPr>
          <p:cNvPr id="242" name="Group 241"/>
          <p:cNvGrpSpPr/>
          <p:nvPr/>
        </p:nvGrpSpPr>
        <p:grpSpPr>
          <a:xfrm>
            <a:off x="773762" y="4194081"/>
            <a:ext cx="6418381" cy="1292318"/>
            <a:chOff x="773763" y="4184150"/>
            <a:chExt cx="6418381" cy="1292318"/>
          </a:xfrm>
        </p:grpSpPr>
        <p:cxnSp>
          <p:nvCxnSpPr>
            <p:cNvPr id="243" name="Straight Arrow Connector 242"/>
            <p:cNvCxnSpPr/>
            <p:nvPr/>
          </p:nvCxnSpPr>
          <p:spPr>
            <a:xfrm flipH="1">
              <a:off x="773763" y="4184150"/>
              <a:ext cx="4022022" cy="12923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/>
            <p:nvPr/>
          </p:nvCxnSpPr>
          <p:spPr>
            <a:xfrm flipH="1">
              <a:off x="3289734" y="4184150"/>
              <a:ext cx="1506052" cy="12923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H="1">
              <a:off x="4472940" y="4184150"/>
              <a:ext cx="322845" cy="12923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>
              <a:off x="4795785" y="4184150"/>
              <a:ext cx="2396359" cy="12923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9" name="Picture 2" descr="Image result for futurama toad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r="19029"/>
          <a:stretch/>
        </p:blipFill>
        <p:spPr bwMode="auto">
          <a:xfrm>
            <a:off x="4515806" y="3638022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0" name="Group 249"/>
          <p:cNvGrpSpPr/>
          <p:nvPr/>
        </p:nvGrpSpPr>
        <p:grpSpPr>
          <a:xfrm>
            <a:off x="1574351" y="4189022"/>
            <a:ext cx="3204968" cy="1302727"/>
            <a:chOff x="1161884" y="4184150"/>
            <a:chExt cx="3633904" cy="1292791"/>
          </a:xfrm>
        </p:grpSpPr>
        <p:cxnSp>
          <p:nvCxnSpPr>
            <p:cNvPr id="251" name="Straight Arrow Connector 250"/>
            <p:cNvCxnSpPr/>
            <p:nvPr/>
          </p:nvCxnSpPr>
          <p:spPr>
            <a:xfrm flipH="1">
              <a:off x="1161884" y="4184150"/>
              <a:ext cx="3633902" cy="1292791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/>
            <p:cNvCxnSpPr/>
            <p:nvPr/>
          </p:nvCxnSpPr>
          <p:spPr>
            <a:xfrm flipH="1">
              <a:off x="1861160" y="4184150"/>
              <a:ext cx="2934628" cy="1282934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/>
            <p:nvPr/>
          </p:nvCxnSpPr>
          <p:spPr>
            <a:xfrm flipH="1">
              <a:off x="4259787" y="4184150"/>
              <a:ext cx="535999" cy="1271507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/>
            <p:nvPr/>
          </p:nvCxnSpPr>
          <p:spPr>
            <a:xfrm flipH="1">
              <a:off x="2838572" y="4184150"/>
              <a:ext cx="1957213" cy="1271507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44499" y="5480551"/>
            <a:ext cx="8393114" cy="465177"/>
            <a:chOff x="444499" y="6608311"/>
            <a:chExt cx="8393114" cy="465177"/>
          </a:xfrm>
        </p:grpSpPr>
        <p:sp>
          <p:nvSpPr>
            <p:cNvPr id="28" name="Rectangle 27"/>
            <p:cNvSpPr/>
            <p:nvPr/>
          </p:nvSpPr>
          <p:spPr>
            <a:xfrm>
              <a:off x="444499" y="6619463"/>
              <a:ext cx="1039823" cy="45402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1686719" y="6608311"/>
              <a:ext cx="419987" cy="45402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2318171" y="6608311"/>
              <a:ext cx="619134" cy="45402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3139702" y="6619343"/>
              <a:ext cx="1046816" cy="45402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4397983" y="6608311"/>
              <a:ext cx="4439630" cy="45402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9" name="Picture 6" descr="Related image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r="20058"/>
          <a:stretch/>
        </p:blipFill>
        <p:spPr bwMode="auto">
          <a:xfrm>
            <a:off x="4515809" y="3627391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0" name="Group 259"/>
          <p:cNvGrpSpPr/>
          <p:nvPr/>
        </p:nvGrpSpPr>
        <p:grpSpPr>
          <a:xfrm>
            <a:off x="3663111" y="4179825"/>
            <a:ext cx="4545762" cy="1322955"/>
            <a:chOff x="3513356" y="4184150"/>
            <a:chExt cx="5154142" cy="1312865"/>
          </a:xfrm>
        </p:grpSpPr>
        <p:cxnSp>
          <p:nvCxnSpPr>
            <p:cNvPr id="261" name="Straight Arrow Connector 260"/>
            <p:cNvCxnSpPr/>
            <p:nvPr/>
          </p:nvCxnSpPr>
          <p:spPr>
            <a:xfrm>
              <a:off x="4795786" y="4184150"/>
              <a:ext cx="1062741" cy="1312865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/>
            <p:nvPr/>
          </p:nvCxnSpPr>
          <p:spPr>
            <a:xfrm flipH="1">
              <a:off x="3513356" y="4184150"/>
              <a:ext cx="1282434" cy="1311567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/>
            <p:cNvCxnSpPr/>
            <p:nvPr/>
          </p:nvCxnSpPr>
          <p:spPr>
            <a:xfrm flipH="1">
              <a:off x="4429734" y="4184150"/>
              <a:ext cx="366054" cy="1301918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>
              <a:off x="4795786" y="4184150"/>
              <a:ext cx="3871712" cy="1278985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5" name="Group 264"/>
          <p:cNvGrpSpPr/>
          <p:nvPr/>
        </p:nvGrpSpPr>
        <p:grpSpPr>
          <a:xfrm>
            <a:off x="243015" y="5494170"/>
            <a:ext cx="8594597" cy="455693"/>
            <a:chOff x="444499" y="6606643"/>
            <a:chExt cx="8594597" cy="455693"/>
          </a:xfrm>
        </p:grpSpPr>
        <p:sp>
          <p:nvSpPr>
            <p:cNvPr id="266" name="Rectangle 265"/>
            <p:cNvSpPr/>
            <p:nvPr/>
          </p:nvSpPr>
          <p:spPr>
            <a:xfrm>
              <a:off x="444499" y="6606763"/>
              <a:ext cx="3322008" cy="45402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3978921" y="6608311"/>
              <a:ext cx="620546" cy="45402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4811584" y="6608311"/>
              <a:ext cx="1034370" cy="45402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6052328" y="6606643"/>
              <a:ext cx="2296206" cy="45402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8558083" y="6608311"/>
              <a:ext cx="481013" cy="45402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1" name="Picture 2" descr="Image result for futurama party worm,"/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0"/>
          <a:stretch/>
        </p:blipFill>
        <p:spPr bwMode="auto">
          <a:xfrm>
            <a:off x="4515806" y="3627095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2" name="Group 271"/>
          <p:cNvGrpSpPr/>
          <p:nvPr/>
        </p:nvGrpSpPr>
        <p:grpSpPr>
          <a:xfrm>
            <a:off x="1181992" y="4179824"/>
            <a:ext cx="5966795" cy="1296644"/>
            <a:chOff x="700654" y="4184150"/>
            <a:chExt cx="6765359" cy="1286755"/>
          </a:xfrm>
        </p:grpSpPr>
        <p:cxnSp>
          <p:nvCxnSpPr>
            <p:cNvPr id="273" name="Straight Arrow Connector 272"/>
            <p:cNvCxnSpPr/>
            <p:nvPr/>
          </p:nvCxnSpPr>
          <p:spPr>
            <a:xfrm flipH="1">
              <a:off x="4261225" y="4184150"/>
              <a:ext cx="534561" cy="1265974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 flipH="1">
              <a:off x="700654" y="4184150"/>
              <a:ext cx="4095137" cy="1286754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 flipH="1">
              <a:off x="1905442" y="4184150"/>
              <a:ext cx="2890346" cy="1278985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>
              <a:off x="4795786" y="4184150"/>
              <a:ext cx="2670227" cy="1286755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522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0.54218 -0.0013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1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61337 -0.000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-4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0.59566 -0.00092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9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0.59566 -0.00092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92" y="2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65573 -2.22222E-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9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65573 -2.22222E-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95" y="9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54219 -0.0013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1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0" descr="Image result for futurama zoidber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4518037" y="3631184"/>
            <a:ext cx="548640" cy="548640"/>
          </a:xfrm>
          <a:prstGeom prst="rect">
            <a:avLst/>
          </a:prstGeom>
          <a:noFill/>
          <a:extLst/>
        </p:spPr>
      </p:pic>
      <p:pic>
        <p:nvPicPr>
          <p:cNvPr id="103" name="Picture 2" descr="Image result for futurama party worm,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0"/>
          <a:stretch/>
        </p:blipFill>
        <p:spPr bwMode="auto">
          <a:xfrm>
            <a:off x="4515656" y="3628163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" name="Picture 18" descr="Image result for futurama bender black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4521464" y="3635510"/>
            <a:ext cx="548640" cy="548640"/>
          </a:xfrm>
          <a:prstGeom prst="rect">
            <a:avLst/>
          </a:prstGeom>
          <a:noFill/>
          <a:extLst/>
        </p:spPr>
      </p:pic>
      <p:sp>
        <p:nvSpPr>
          <p:cNvPr id="247" name="Content Placeholder 5"/>
          <p:cNvSpPr txBox="1">
            <a:spLocks/>
          </p:cNvSpPr>
          <p:nvPr/>
        </p:nvSpPr>
        <p:spPr bwMode="auto">
          <a:xfrm>
            <a:off x="3389597" y="3702184"/>
            <a:ext cx="6011578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6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162" lvl="1" indent="0">
              <a:buNone/>
            </a:pPr>
            <a:r>
              <a:rPr lang="en-US" sz="1900" dirty="0" smtClean="0"/>
              <a:t>Has          appeared </a:t>
            </a:r>
            <a:r>
              <a:rPr lang="en-US" sz="1800" b="1" i="1" dirty="0" smtClean="0"/>
              <a:t>in the last 3 packets</a:t>
            </a:r>
            <a:r>
              <a:rPr lang="en-US" sz="1900" dirty="0" smtClean="0"/>
              <a:t>?</a:t>
            </a:r>
            <a:endParaRPr lang="en-US" sz="1900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0" y="134938"/>
            <a:ext cx="9144000" cy="1076325"/>
          </a:xfrm>
        </p:spPr>
        <p:txBody>
          <a:bodyPr/>
          <a:lstStyle/>
          <a:p>
            <a:r>
              <a:rPr lang="en-US" sz="2200" dirty="0" smtClean="0">
                <a:latin typeface="Verdana" charset="0"/>
              </a:rPr>
              <a:t>The </a:t>
            </a:r>
            <a:r>
              <a:rPr lang="en-US" sz="2200" i="1" dirty="0" smtClean="0">
                <a:latin typeface="Verdana" charset="0"/>
              </a:rPr>
              <a:t>Timing</a:t>
            </a:r>
            <a:r>
              <a:rPr lang="en-US" sz="2200" dirty="0" smtClean="0">
                <a:latin typeface="Verdana" charset="0"/>
              </a:rPr>
              <a:t> Bloom </a:t>
            </a:r>
            <a:r>
              <a:rPr lang="en-US" sz="2200" dirty="0">
                <a:latin typeface="Verdana" charset="0"/>
              </a:rPr>
              <a:t>Filter (Zhang and Guan, </a:t>
            </a:r>
            <a:r>
              <a:rPr lang="en-US" sz="2200" dirty="0" smtClean="0">
                <a:latin typeface="Verdana" charset="0"/>
              </a:rPr>
              <a:t>ICDCS 2008)</a:t>
            </a:r>
            <a:endParaRPr lang="en-US" sz="2200" dirty="0">
              <a:latin typeface="Verdan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0" y="1439293"/>
                <a:ext cx="9144000" cy="617220"/>
              </a:xfrm>
            </p:spPr>
            <p:txBody>
              <a:bodyPr/>
              <a:lstStyle/>
              <a:p>
                <a:r>
                  <a:rPr lang="en-US" sz="1900" dirty="0" smtClean="0"/>
                  <a:t>Use a </a:t>
                </a:r>
                <a:r>
                  <a:rPr lang="en-US" sz="1900" i="1" dirty="0" smtClean="0"/>
                  <a:t>timestamp</a:t>
                </a:r>
                <a:r>
                  <a:rPr lang="en-US" sz="1900" dirty="0" smtClean="0"/>
                  <a:t>-array of size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9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900" dirty="0" smtClean="0"/>
                  <a:t> hash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1900" b="0" dirty="0" smtClean="0"/>
              </a:p>
              <a:p>
                <a:pPr lvl="1"/>
                <a:endParaRPr lang="en-US" sz="1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0" y="1439293"/>
                <a:ext cx="9144000" cy="617220"/>
              </a:xfrm>
              <a:blipFill rotWithShape="0">
                <a:blip r:embed="rId7"/>
                <a:stretch>
                  <a:fillRect t="-5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44500" y="5486400"/>
          <a:ext cx="8331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</a:tr>
            </a:tbl>
          </a:graphicData>
        </a:graphic>
      </p:graphicFrame>
      <p:pic>
        <p:nvPicPr>
          <p:cNvPr id="216" name="Picture 20" descr="Image result for futurama zoidber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9420427" y="3642653"/>
            <a:ext cx="548640" cy="548640"/>
          </a:xfrm>
          <a:prstGeom prst="rect">
            <a:avLst/>
          </a:prstGeom>
          <a:noFill/>
          <a:extLst/>
        </p:spPr>
      </p:pic>
      <p:pic>
        <p:nvPicPr>
          <p:cNvPr id="217" name="Picture 20" descr="Image result for futurama zoidber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4521465" y="3635510"/>
            <a:ext cx="548640" cy="548640"/>
          </a:xfrm>
          <a:prstGeom prst="rect">
            <a:avLst/>
          </a:prstGeom>
          <a:noFill/>
          <a:extLst/>
        </p:spPr>
      </p:pic>
      <p:grpSp>
        <p:nvGrpSpPr>
          <p:cNvPr id="18" name="Group 17"/>
          <p:cNvGrpSpPr/>
          <p:nvPr/>
        </p:nvGrpSpPr>
        <p:grpSpPr>
          <a:xfrm>
            <a:off x="1156447" y="4184150"/>
            <a:ext cx="7080773" cy="1292318"/>
            <a:chOff x="1156447" y="4184150"/>
            <a:chExt cx="7080773" cy="1292318"/>
          </a:xfrm>
        </p:grpSpPr>
        <p:cxnSp>
          <p:nvCxnSpPr>
            <p:cNvPr id="9" name="Straight Arrow Connector 8"/>
            <p:cNvCxnSpPr>
              <a:stCxn id="217" idx="2"/>
            </p:cNvCxnSpPr>
            <p:nvPr/>
          </p:nvCxnSpPr>
          <p:spPr>
            <a:xfrm flipH="1">
              <a:off x="1156447" y="4184150"/>
              <a:ext cx="3639338" cy="129231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>
              <a:stCxn id="217" idx="2"/>
            </p:cNvCxnSpPr>
            <p:nvPr/>
          </p:nvCxnSpPr>
          <p:spPr>
            <a:xfrm flipH="1">
              <a:off x="2617694" y="4184150"/>
              <a:ext cx="2178091" cy="129231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>
              <a:stCxn id="217" idx="2"/>
            </p:cNvCxnSpPr>
            <p:nvPr/>
          </p:nvCxnSpPr>
          <p:spPr>
            <a:xfrm flipH="1">
              <a:off x="4472940" y="4184150"/>
              <a:ext cx="322845" cy="129231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>
              <a:stCxn id="217" idx="2"/>
            </p:cNvCxnSpPr>
            <p:nvPr/>
          </p:nvCxnSpPr>
          <p:spPr>
            <a:xfrm>
              <a:off x="4795785" y="4184150"/>
              <a:ext cx="3441435" cy="129231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1" name="Table 220"/>
          <p:cNvGraphicFramePr>
            <a:graphicFrameLocks noGrp="1"/>
          </p:cNvGraphicFramePr>
          <p:nvPr>
            <p:extLst/>
          </p:nvPr>
        </p:nvGraphicFramePr>
        <p:xfrm>
          <a:off x="448056" y="5486400"/>
          <a:ext cx="8331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BB056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BB056"/>
                        </a:solidFill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0BB05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b="1" kern="1200" dirty="0">
                        <a:solidFill>
                          <a:srgbClr val="0BB0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0BB05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b="1" kern="1200" dirty="0">
                        <a:solidFill>
                          <a:srgbClr val="0BB0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0BB05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b="1" kern="1200" dirty="0">
                        <a:solidFill>
                          <a:srgbClr val="0BB0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</a:tr>
            </a:tbl>
          </a:graphicData>
        </a:graphic>
      </p:graphicFrame>
      <p:pic>
        <p:nvPicPr>
          <p:cNvPr id="222" name="Picture 18" descr="Image result for futurama bender black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9969067" y="3642653"/>
            <a:ext cx="548640" cy="548640"/>
          </a:xfrm>
          <a:prstGeom prst="rect">
            <a:avLst/>
          </a:prstGeom>
          <a:noFill/>
          <a:extLst/>
        </p:spPr>
      </p:pic>
      <p:grpSp>
        <p:nvGrpSpPr>
          <p:cNvPr id="223" name="Group 222"/>
          <p:cNvGrpSpPr/>
          <p:nvPr/>
        </p:nvGrpSpPr>
        <p:grpSpPr>
          <a:xfrm>
            <a:off x="773762" y="4184150"/>
            <a:ext cx="6418381" cy="1292318"/>
            <a:chOff x="773763" y="4184150"/>
            <a:chExt cx="6418381" cy="1292318"/>
          </a:xfrm>
        </p:grpSpPr>
        <p:cxnSp>
          <p:nvCxnSpPr>
            <p:cNvPr id="224" name="Straight Arrow Connector 223"/>
            <p:cNvCxnSpPr/>
            <p:nvPr/>
          </p:nvCxnSpPr>
          <p:spPr>
            <a:xfrm flipH="1">
              <a:off x="773763" y="4184150"/>
              <a:ext cx="4022022" cy="12923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/>
            <p:nvPr/>
          </p:nvCxnSpPr>
          <p:spPr>
            <a:xfrm flipH="1">
              <a:off x="3289734" y="4184150"/>
              <a:ext cx="1506052" cy="12923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/>
            <p:nvPr/>
          </p:nvCxnSpPr>
          <p:spPr>
            <a:xfrm flipH="1">
              <a:off x="4472940" y="4184150"/>
              <a:ext cx="322845" cy="12923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/>
            <p:nvPr/>
          </p:nvCxnSpPr>
          <p:spPr>
            <a:xfrm>
              <a:off x="4795785" y="4184150"/>
              <a:ext cx="2396359" cy="12923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8" name="Table 227"/>
          <p:cNvGraphicFramePr>
            <a:graphicFrameLocks noGrp="1"/>
          </p:cNvGraphicFramePr>
          <p:nvPr>
            <p:extLst/>
          </p:nvPr>
        </p:nvGraphicFramePr>
        <p:xfrm>
          <a:off x="448056" y="5486400"/>
          <a:ext cx="8331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0BB05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b="1" kern="1200" dirty="0">
                        <a:solidFill>
                          <a:srgbClr val="0BB0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0BB05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b="1" kern="1200" dirty="0">
                        <a:solidFill>
                          <a:srgbClr val="0BB0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0BB05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b="1" kern="1200" dirty="0">
                        <a:solidFill>
                          <a:srgbClr val="0BB0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</a:tr>
            </a:tbl>
          </a:graphicData>
        </a:graphic>
      </p:graphicFrame>
      <p:pic>
        <p:nvPicPr>
          <p:cNvPr id="230" name="Picture 2" descr="Image result for futurama toad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r="19029"/>
          <a:stretch/>
        </p:blipFill>
        <p:spPr bwMode="auto">
          <a:xfrm>
            <a:off x="10517707" y="3635510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1" name="Group 230"/>
          <p:cNvGrpSpPr/>
          <p:nvPr/>
        </p:nvGrpSpPr>
        <p:grpSpPr>
          <a:xfrm>
            <a:off x="1585161" y="4183674"/>
            <a:ext cx="3204968" cy="1302727"/>
            <a:chOff x="1161884" y="4184150"/>
            <a:chExt cx="3633904" cy="1292791"/>
          </a:xfrm>
        </p:grpSpPr>
        <p:cxnSp>
          <p:nvCxnSpPr>
            <p:cNvPr id="232" name="Straight Arrow Connector 231"/>
            <p:cNvCxnSpPr/>
            <p:nvPr/>
          </p:nvCxnSpPr>
          <p:spPr>
            <a:xfrm flipH="1">
              <a:off x="1161884" y="4184150"/>
              <a:ext cx="3633902" cy="1292791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/>
            <p:nvPr/>
          </p:nvCxnSpPr>
          <p:spPr>
            <a:xfrm flipH="1">
              <a:off x="1861160" y="4184150"/>
              <a:ext cx="2934628" cy="1282934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/>
            <p:nvPr/>
          </p:nvCxnSpPr>
          <p:spPr>
            <a:xfrm flipH="1">
              <a:off x="4259787" y="4184150"/>
              <a:ext cx="535999" cy="1271507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/>
            <p:nvPr/>
          </p:nvCxnSpPr>
          <p:spPr>
            <a:xfrm flipH="1">
              <a:off x="2838572" y="4184150"/>
              <a:ext cx="1957213" cy="1271507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6" name="Table 235"/>
          <p:cNvGraphicFramePr>
            <a:graphicFrameLocks noGrp="1"/>
          </p:cNvGraphicFramePr>
          <p:nvPr>
            <p:extLst/>
          </p:nvPr>
        </p:nvGraphicFramePr>
        <p:xfrm>
          <a:off x="448056" y="5486400"/>
          <a:ext cx="8331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0BB05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b="1" kern="1200" dirty="0">
                        <a:solidFill>
                          <a:srgbClr val="0BB0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600" b="1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0BB05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b="1" kern="1200" dirty="0">
                        <a:solidFill>
                          <a:srgbClr val="0BB0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600" b="1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600" b="1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0BB056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b="1" kern="1200" dirty="0">
                        <a:solidFill>
                          <a:srgbClr val="0BB0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</a:tr>
            </a:tbl>
          </a:graphicData>
        </a:graphic>
      </p:graphicFrame>
      <p:pic>
        <p:nvPicPr>
          <p:cNvPr id="237" name="Picture 2" descr="Image result for futurama toad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r="19029"/>
          <a:stretch/>
        </p:blipFill>
        <p:spPr bwMode="auto">
          <a:xfrm>
            <a:off x="4519986" y="3627498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" name="Picture 20" descr="Image result for futurama zoidber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9418948" y="3642653"/>
            <a:ext cx="548640" cy="548640"/>
          </a:xfrm>
          <a:prstGeom prst="rect">
            <a:avLst/>
          </a:prstGeom>
          <a:noFill/>
          <a:extLst/>
        </p:spPr>
      </p:pic>
      <p:pic>
        <p:nvPicPr>
          <p:cNvPr id="249" name="Picture 2" descr="Image result for futurama toad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r="19029"/>
          <a:stretch/>
        </p:blipFill>
        <p:spPr bwMode="auto">
          <a:xfrm>
            <a:off x="4515806" y="3633260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0" name="Group 249"/>
          <p:cNvGrpSpPr/>
          <p:nvPr/>
        </p:nvGrpSpPr>
        <p:grpSpPr>
          <a:xfrm>
            <a:off x="1574351" y="4189022"/>
            <a:ext cx="3204968" cy="1302727"/>
            <a:chOff x="1161884" y="4184150"/>
            <a:chExt cx="3633904" cy="1292791"/>
          </a:xfrm>
        </p:grpSpPr>
        <p:cxnSp>
          <p:nvCxnSpPr>
            <p:cNvPr id="251" name="Straight Arrow Connector 250"/>
            <p:cNvCxnSpPr/>
            <p:nvPr/>
          </p:nvCxnSpPr>
          <p:spPr>
            <a:xfrm flipH="1">
              <a:off x="1161884" y="4184150"/>
              <a:ext cx="3633902" cy="1292791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/>
            <p:cNvCxnSpPr/>
            <p:nvPr/>
          </p:nvCxnSpPr>
          <p:spPr>
            <a:xfrm flipH="1">
              <a:off x="1861160" y="4184150"/>
              <a:ext cx="2934628" cy="1282934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/>
            <p:nvPr/>
          </p:nvCxnSpPr>
          <p:spPr>
            <a:xfrm flipH="1">
              <a:off x="4259787" y="4184150"/>
              <a:ext cx="535999" cy="1271507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/>
            <p:nvPr/>
          </p:nvCxnSpPr>
          <p:spPr>
            <a:xfrm flipH="1">
              <a:off x="2838572" y="4184150"/>
              <a:ext cx="1957213" cy="1271507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0" name="Group 259"/>
          <p:cNvGrpSpPr/>
          <p:nvPr/>
        </p:nvGrpSpPr>
        <p:grpSpPr>
          <a:xfrm>
            <a:off x="3663111" y="4179825"/>
            <a:ext cx="4545762" cy="1322955"/>
            <a:chOff x="3513356" y="4184150"/>
            <a:chExt cx="5154142" cy="1312865"/>
          </a:xfrm>
        </p:grpSpPr>
        <p:cxnSp>
          <p:nvCxnSpPr>
            <p:cNvPr id="261" name="Straight Arrow Connector 260"/>
            <p:cNvCxnSpPr/>
            <p:nvPr/>
          </p:nvCxnSpPr>
          <p:spPr>
            <a:xfrm>
              <a:off x="4795786" y="4184150"/>
              <a:ext cx="1062741" cy="1312865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/>
            <p:nvPr/>
          </p:nvCxnSpPr>
          <p:spPr>
            <a:xfrm flipH="1">
              <a:off x="3513356" y="4184150"/>
              <a:ext cx="1282434" cy="1311567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/>
            <p:cNvCxnSpPr/>
            <p:nvPr/>
          </p:nvCxnSpPr>
          <p:spPr>
            <a:xfrm flipH="1">
              <a:off x="4429734" y="4184150"/>
              <a:ext cx="366054" cy="1301918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>
              <a:off x="4795786" y="4184150"/>
              <a:ext cx="3871712" cy="1278985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1" name="Picture 2" descr="Image result for futurama party worm,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0"/>
          <a:stretch/>
        </p:blipFill>
        <p:spPr bwMode="auto">
          <a:xfrm>
            <a:off x="11066347" y="3617953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Image result for futurama zoidber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93688" y="3645441"/>
            <a:ext cx="548640" cy="548640"/>
          </a:xfrm>
          <a:prstGeom prst="rect">
            <a:avLst/>
          </a:prstGeom>
          <a:noFill/>
          <a:extLst/>
        </p:spPr>
      </p:pic>
      <p:pic>
        <p:nvPicPr>
          <p:cNvPr id="70" name="Picture 18" descr="Image result for futurama bender black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639390" y="3645441"/>
            <a:ext cx="548640" cy="548640"/>
          </a:xfrm>
          <a:prstGeom prst="rect">
            <a:avLst/>
          </a:prstGeom>
          <a:noFill/>
          <a:extLst/>
        </p:spPr>
      </p:pic>
      <p:sp>
        <p:nvSpPr>
          <p:cNvPr id="71" name="Content Placeholder 5"/>
          <p:cNvSpPr txBox="1">
            <a:spLocks/>
          </p:cNvSpPr>
          <p:nvPr/>
        </p:nvSpPr>
        <p:spPr bwMode="auto">
          <a:xfrm>
            <a:off x="655591" y="2152677"/>
            <a:ext cx="2698781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6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Current time: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5"/>
              <p:cNvSpPr txBox="1">
                <a:spLocks/>
              </p:cNvSpPr>
              <p:nvPr/>
            </p:nvSpPr>
            <p:spPr bwMode="auto">
              <a:xfrm>
                <a:off x="2786660" y="2117974"/>
                <a:ext cx="301289" cy="617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6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2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6660" y="2117974"/>
                <a:ext cx="301289" cy="617220"/>
              </a:xfrm>
              <a:prstGeom prst="rect">
                <a:avLst/>
              </a:prstGeom>
              <a:blipFill rotWithShape="0">
                <a:blip r:embed="rId9"/>
                <a:stretch>
                  <a:fillRect r="-1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5"/>
              <p:cNvSpPr txBox="1">
                <a:spLocks/>
              </p:cNvSpPr>
              <p:nvPr/>
            </p:nvSpPr>
            <p:spPr bwMode="auto">
              <a:xfrm>
                <a:off x="2788920" y="2121027"/>
                <a:ext cx="301289" cy="617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6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3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8920" y="2121027"/>
                <a:ext cx="301289" cy="617220"/>
              </a:xfrm>
              <a:prstGeom prst="rect">
                <a:avLst/>
              </a:prstGeom>
              <a:blipFill rotWithShape="0">
                <a:blip r:embed="rId10"/>
                <a:stretch>
                  <a:fillRect r="-102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5"/>
              <p:cNvSpPr txBox="1">
                <a:spLocks/>
              </p:cNvSpPr>
              <p:nvPr/>
            </p:nvSpPr>
            <p:spPr bwMode="auto">
              <a:xfrm>
                <a:off x="2788920" y="2121027"/>
                <a:ext cx="301289" cy="617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6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4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8920" y="2121027"/>
                <a:ext cx="301289" cy="617220"/>
              </a:xfrm>
              <a:prstGeom prst="rect">
                <a:avLst/>
              </a:prstGeom>
              <a:blipFill rotWithShape="0">
                <a:blip r:embed="rId11"/>
                <a:stretch>
                  <a:fillRect r="-102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5" name="Table 74"/>
          <p:cNvGraphicFramePr>
            <a:graphicFrameLocks noGrp="1"/>
          </p:cNvGraphicFramePr>
          <p:nvPr>
            <p:extLst/>
          </p:nvPr>
        </p:nvGraphicFramePr>
        <p:xfrm>
          <a:off x="444500" y="5486400"/>
          <a:ext cx="8331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0BB056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600" b="1" kern="1200" dirty="0">
                        <a:solidFill>
                          <a:srgbClr val="0BB0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600" b="1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0BB056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600" b="1" kern="1200" dirty="0">
                        <a:solidFill>
                          <a:srgbClr val="0BB0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600" b="1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600" b="1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0BB056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0BB056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600" b="1" kern="1200" dirty="0">
                        <a:solidFill>
                          <a:srgbClr val="0BB0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5"/>
              <p:cNvSpPr txBox="1">
                <a:spLocks/>
              </p:cNvSpPr>
              <p:nvPr/>
            </p:nvSpPr>
            <p:spPr bwMode="auto">
              <a:xfrm>
                <a:off x="2788920" y="2121027"/>
                <a:ext cx="301289" cy="617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6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6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8920" y="2121027"/>
                <a:ext cx="301289" cy="617220"/>
              </a:xfrm>
              <a:prstGeom prst="rect">
                <a:avLst/>
              </a:prstGeom>
              <a:blipFill rotWithShape="0">
                <a:blip r:embed="rId12"/>
                <a:stretch>
                  <a:fillRect r="-102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5"/>
              <p:cNvSpPr txBox="1">
                <a:spLocks/>
              </p:cNvSpPr>
              <p:nvPr/>
            </p:nvSpPr>
            <p:spPr bwMode="auto">
              <a:xfrm>
                <a:off x="2788920" y="2121027"/>
                <a:ext cx="301289" cy="617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6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7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8920" y="2121027"/>
                <a:ext cx="301289" cy="617220"/>
              </a:xfrm>
              <a:prstGeom prst="rect">
                <a:avLst/>
              </a:prstGeom>
              <a:blipFill rotWithShape="0">
                <a:blip r:embed="rId13"/>
                <a:stretch>
                  <a:fillRect r="-102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/>
          <p:cNvGrpSpPr/>
          <p:nvPr/>
        </p:nvGrpSpPr>
        <p:grpSpPr>
          <a:xfrm>
            <a:off x="1156447" y="4183502"/>
            <a:ext cx="7080773" cy="1292318"/>
            <a:chOff x="1156447" y="4184150"/>
            <a:chExt cx="7080773" cy="1292318"/>
          </a:xfrm>
        </p:grpSpPr>
        <p:cxnSp>
          <p:nvCxnSpPr>
            <p:cNvPr id="79" name="Straight Arrow Connector 78"/>
            <p:cNvCxnSpPr/>
            <p:nvPr/>
          </p:nvCxnSpPr>
          <p:spPr>
            <a:xfrm flipH="1">
              <a:off x="1156447" y="4184150"/>
              <a:ext cx="3639338" cy="129231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H="1">
              <a:off x="2617694" y="4184150"/>
              <a:ext cx="2178091" cy="129231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>
              <a:off x="4472940" y="4184150"/>
              <a:ext cx="322845" cy="129231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4795785" y="4184150"/>
              <a:ext cx="3441435" cy="129231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4" name="Picture 2" descr="Image result for futurama toad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r="19029"/>
          <a:stretch/>
        </p:blipFill>
        <p:spPr bwMode="auto">
          <a:xfrm>
            <a:off x="1188904" y="3645441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0" name="Table 99"/>
          <p:cNvGraphicFramePr>
            <a:graphicFrameLocks noGrp="1"/>
          </p:cNvGraphicFramePr>
          <p:nvPr>
            <p:extLst/>
          </p:nvPr>
        </p:nvGraphicFramePr>
        <p:xfrm>
          <a:off x="444500" y="5486400"/>
          <a:ext cx="8331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0BB056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600" b="1" kern="1200" dirty="0">
                        <a:solidFill>
                          <a:srgbClr val="0BB0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600" b="1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0BB056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600" b="1" kern="1200" dirty="0">
                        <a:solidFill>
                          <a:srgbClr val="0BB05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600" b="1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BD55D4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600" b="1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BD55D4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BD55D4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rgbClr val="BD55D4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600" b="1" kern="1200" dirty="0">
                        <a:solidFill>
                          <a:srgbClr val="BD55D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36576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Content Placeholder 5"/>
              <p:cNvSpPr txBox="1">
                <a:spLocks/>
              </p:cNvSpPr>
              <p:nvPr/>
            </p:nvSpPr>
            <p:spPr bwMode="auto">
              <a:xfrm>
                <a:off x="2788920" y="2121027"/>
                <a:ext cx="301289" cy="617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6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1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8920" y="2121027"/>
                <a:ext cx="301289" cy="617220"/>
              </a:xfrm>
              <a:prstGeom prst="rect">
                <a:avLst/>
              </a:prstGeom>
              <a:blipFill rotWithShape="0">
                <a:blip r:embed="rId14"/>
                <a:stretch>
                  <a:fillRect r="-102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" name="Picture 20" descr="Image result for futurama zoidber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1739378" y="3645441"/>
            <a:ext cx="548640" cy="548640"/>
          </a:xfrm>
          <a:prstGeom prst="rect">
            <a:avLst/>
          </a:prstGeom>
          <a:noFill/>
          <a:extLst/>
        </p:spPr>
      </p:pic>
      <p:sp>
        <p:nvSpPr>
          <p:cNvPr id="117" name="Rectangle 116"/>
          <p:cNvSpPr/>
          <p:nvPr/>
        </p:nvSpPr>
        <p:spPr>
          <a:xfrm>
            <a:off x="-37747" y="3645441"/>
            <a:ext cx="1223849" cy="5585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" name="Picture 18" descr="Image result for futurama bender black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4515002" y="3629630"/>
            <a:ext cx="548640" cy="548640"/>
          </a:xfrm>
          <a:prstGeom prst="rect">
            <a:avLst/>
          </a:prstGeom>
          <a:noFill/>
          <a:extLst/>
        </p:spPr>
      </p:pic>
      <p:grpSp>
        <p:nvGrpSpPr>
          <p:cNvPr id="29" name="Group 28"/>
          <p:cNvGrpSpPr/>
          <p:nvPr/>
        </p:nvGrpSpPr>
        <p:grpSpPr>
          <a:xfrm>
            <a:off x="442482" y="5484432"/>
            <a:ext cx="8388351" cy="460414"/>
            <a:chOff x="449262" y="6608311"/>
            <a:chExt cx="8388351" cy="460414"/>
          </a:xfrm>
        </p:grpSpPr>
        <p:sp>
          <p:nvSpPr>
            <p:cNvPr id="28" name="Rectangle 27"/>
            <p:cNvSpPr/>
            <p:nvPr/>
          </p:nvSpPr>
          <p:spPr>
            <a:xfrm>
              <a:off x="449262" y="6614700"/>
              <a:ext cx="1039823" cy="45402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1691482" y="6608311"/>
              <a:ext cx="419987" cy="45402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2327697" y="6608311"/>
              <a:ext cx="619134" cy="45402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3153991" y="6614580"/>
              <a:ext cx="1046816" cy="45402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4397983" y="6608311"/>
              <a:ext cx="4439630" cy="45402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73762" y="4181511"/>
            <a:ext cx="6418381" cy="1292318"/>
            <a:chOff x="773763" y="4184150"/>
            <a:chExt cx="6418381" cy="1292318"/>
          </a:xfrm>
        </p:grpSpPr>
        <p:cxnSp>
          <p:nvCxnSpPr>
            <p:cNvPr id="120" name="Straight Arrow Connector 119"/>
            <p:cNvCxnSpPr/>
            <p:nvPr/>
          </p:nvCxnSpPr>
          <p:spPr>
            <a:xfrm flipH="1">
              <a:off x="773763" y="4184150"/>
              <a:ext cx="4022022" cy="12923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H="1">
              <a:off x="3289734" y="4184150"/>
              <a:ext cx="1506052" cy="12923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flipH="1">
              <a:off x="4472940" y="4184150"/>
              <a:ext cx="322845" cy="12923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4795785" y="4184150"/>
              <a:ext cx="2396359" cy="12923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5" name="Group 264"/>
          <p:cNvGrpSpPr/>
          <p:nvPr/>
        </p:nvGrpSpPr>
        <p:grpSpPr>
          <a:xfrm>
            <a:off x="190266" y="5484431"/>
            <a:ext cx="8640567" cy="462362"/>
            <a:chOff x="442118" y="6599974"/>
            <a:chExt cx="8640567" cy="462362"/>
          </a:xfrm>
        </p:grpSpPr>
        <p:sp>
          <p:nvSpPr>
            <p:cNvPr id="266" name="Rectangle 265"/>
            <p:cNvSpPr/>
            <p:nvPr/>
          </p:nvSpPr>
          <p:spPr>
            <a:xfrm>
              <a:off x="442118" y="6606763"/>
              <a:ext cx="454443" cy="45402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1112460" y="6608311"/>
              <a:ext cx="2286603" cy="45402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3606224" y="6608311"/>
              <a:ext cx="1046816" cy="45402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7567051" y="6606643"/>
              <a:ext cx="1515634" cy="45402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865508" y="6599974"/>
              <a:ext cx="2494382" cy="45402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Content Placeholder 5"/>
              <p:cNvSpPr txBox="1">
                <a:spLocks/>
              </p:cNvSpPr>
              <p:nvPr/>
            </p:nvSpPr>
            <p:spPr bwMode="auto">
              <a:xfrm>
                <a:off x="4306587" y="2183783"/>
                <a:ext cx="3766430" cy="617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6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b="1" dirty="0" smtClean="0"/>
                  <a:t>Space: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𝝐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e>
                    </m:d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25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6587" y="2183783"/>
                <a:ext cx="3766430" cy="617220"/>
              </a:xfrm>
              <a:prstGeom prst="rect">
                <a:avLst/>
              </a:prstGeom>
              <a:blipFill rotWithShape="0">
                <a:blip r:embed="rId15"/>
                <a:stretch>
                  <a:fillRect l="-809" t="-9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Content Placeholder 5"/>
              <p:cNvSpPr txBox="1">
                <a:spLocks/>
              </p:cNvSpPr>
              <p:nvPr/>
            </p:nvSpPr>
            <p:spPr bwMode="auto">
              <a:xfrm>
                <a:off x="4306587" y="2632732"/>
                <a:ext cx="3766430" cy="617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6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b="1" dirty="0" smtClean="0"/>
                  <a:t>Update/Query: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𝝐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e>
                    </m:d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26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6587" y="2632732"/>
                <a:ext cx="3766430" cy="617220"/>
              </a:xfrm>
              <a:prstGeom prst="rect">
                <a:avLst/>
              </a:prstGeom>
              <a:blipFill rotWithShape="0">
                <a:blip r:embed="rId16"/>
                <a:stretch>
                  <a:fillRect l="-809" t="-9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0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0.54218 -0.0013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1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48438 0.0018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9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0.59566 -0.00092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9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42431 0.00139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5" y="6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65573 -2.22222E-6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9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007 L -0.36424 0.00255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9" y="93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54219 -0.0013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1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69 L -0.30434 0.00186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4" y="116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46 L -0.71597 0.00232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9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5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092 L -0.24357 0.00255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162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  <p:bldP spid="6" grpId="0" build="p"/>
      <p:bldP spid="71" grpId="0"/>
      <p:bldP spid="72" grpId="0"/>
      <p:bldP spid="72" grpId="1"/>
      <p:bldP spid="73" grpId="0"/>
      <p:bldP spid="73" grpId="1"/>
      <p:bldP spid="74" grpId="0"/>
      <p:bldP spid="74" grpId="1"/>
      <p:bldP spid="76" grpId="0"/>
      <p:bldP spid="76" grpId="1"/>
      <p:bldP spid="77" grpId="0"/>
      <p:bldP spid="77" grpId="1"/>
      <p:bldP spid="101" grpId="0"/>
      <p:bldP spid="117" grpId="0" animBg="1"/>
      <p:bldP spid="125" grpId="0"/>
      <p:bldP spid="1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96F6D114-2F61-46D6-817B-72D4A77787A6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</a:t>
            </a:r>
            <a:endParaRPr lang="en-US" dirty="0">
              <a:latin typeface="Verdana" charset="0"/>
            </a:endParaRPr>
          </a:p>
        </p:txBody>
      </p:sp>
      <p:pic>
        <p:nvPicPr>
          <p:cNvPr id="1026" name="Picture 2" descr="https://s3.amazonaws.com/WaddyWebImages/change_your_lif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19" y="1584952"/>
            <a:ext cx="5863612" cy="439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1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96F6D114-2F61-46D6-817B-72D4A77787A6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</a:t>
            </a:r>
            <a:endParaRPr lang="en-US" dirty="0">
              <a:latin typeface="Verdana" charset="0"/>
            </a:endParaRPr>
          </a:p>
        </p:txBody>
      </p:sp>
      <p:pic>
        <p:nvPicPr>
          <p:cNvPr id="1026" name="Picture 2" descr="https://s3.amazonaws.com/WaddyWebImages/change_your_lif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19" y="1584952"/>
            <a:ext cx="5863612" cy="439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92800"/>
            <a:ext cx="91440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90501" y="1441450"/>
            <a:ext cx="4596035" cy="5261628"/>
            <a:chOff x="-11327" y="-34489"/>
            <a:chExt cx="6128047" cy="701550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1327" y="-34489"/>
              <a:ext cx="6128047" cy="6104878"/>
            </a:xfrm>
            <a:prstGeom prst="rect">
              <a:avLst/>
            </a:prstGeom>
          </p:spPr>
        </p:pic>
        <p:sp>
          <p:nvSpPr>
            <p:cNvPr id="101" name="Cloud 100"/>
            <p:cNvSpPr/>
            <p:nvPr/>
          </p:nvSpPr>
          <p:spPr>
            <a:xfrm>
              <a:off x="3987902" y="1097495"/>
              <a:ext cx="274320" cy="27432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Cloud 101"/>
            <p:cNvSpPr/>
            <p:nvPr/>
          </p:nvSpPr>
          <p:spPr>
            <a:xfrm>
              <a:off x="4506336" y="1594560"/>
              <a:ext cx="274320" cy="27432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881568" y="2017265"/>
              <a:ext cx="319315" cy="319314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727973" y="2583973"/>
              <a:ext cx="319315" cy="319314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331447" y="1697951"/>
              <a:ext cx="319315" cy="319314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5-Point Star 31"/>
            <p:cNvSpPr/>
            <p:nvPr/>
          </p:nvSpPr>
          <p:spPr>
            <a:xfrm>
              <a:off x="114819" y="2583973"/>
              <a:ext cx="319315" cy="319314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>
              <a:spLocks noChangeAspect="1"/>
            </p:cNvSpPr>
            <p:nvPr/>
          </p:nvSpPr>
          <p:spPr>
            <a:xfrm>
              <a:off x="2129406" y="2469310"/>
              <a:ext cx="1392455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80626" y="2718209"/>
              <a:ext cx="2089213" cy="1846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i="1" dirty="0"/>
                <a:t>Current Item Pointer (</a:t>
              </a:r>
              <a:r>
                <a:rPr lang="en-US" sz="2100" b="1" i="1" dirty="0" err="1"/>
                <a:t>curr</a:t>
              </a:r>
              <a:r>
                <a:rPr lang="en-US" sz="2100" b="1" i="1" dirty="0"/>
                <a:t>)</a:t>
              </a: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1200883" y="4043424"/>
              <a:ext cx="274320" cy="2743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1607283" y="4553578"/>
              <a:ext cx="274320" cy="2743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1155421" y="5005211"/>
              <a:ext cx="274320" cy="2743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555255" y="4379842"/>
              <a:ext cx="274320" cy="2743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2719920" y="4990697"/>
              <a:ext cx="274320" cy="2743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2719920" y="5671651"/>
              <a:ext cx="274320" cy="2743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1477933" y="5239087"/>
              <a:ext cx="274320" cy="2743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1905699" y="4730891"/>
              <a:ext cx="274320" cy="2743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Multiply 6"/>
            <p:cNvSpPr/>
            <p:nvPr/>
          </p:nvSpPr>
          <p:spPr>
            <a:xfrm>
              <a:off x="1340773" y="488733"/>
              <a:ext cx="274320" cy="27432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Multiply 48"/>
            <p:cNvSpPr/>
            <p:nvPr/>
          </p:nvSpPr>
          <p:spPr>
            <a:xfrm>
              <a:off x="1744443" y="1161098"/>
              <a:ext cx="274320" cy="27432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Multiply 49"/>
            <p:cNvSpPr/>
            <p:nvPr/>
          </p:nvSpPr>
          <p:spPr>
            <a:xfrm>
              <a:off x="1194617" y="1673015"/>
              <a:ext cx="274320" cy="27432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Multiply 50"/>
            <p:cNvSpPr/>
            <p:nvPr/>
          </p:nvSpPr>
          <p:spPr>
            <a:xfrm>
              <a:off x="535860" y="1306027"/>
              <a:ext cx="274320" cy="27432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5-Point Star 58"/>
            <p:cNvSpPr/>
            <p:nvPr/>
          </p:nvSpPr>
          <p:spPr>
            <a:xfrm>
              <a:off x="3141314" y="4945703"/>
              <a:ext cx="319315" cy="319314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5-Point Star 59"/>
            <p:cNvSpPr/>
            <p:nvPr/>
          </p:nvSpPr>
          <p:spPr>
            <a:xfrm>
              <a:off x="3885178" y="4712708"/>
              <a:ext cx="319315" cy="319314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5-Point Star 60"/>
            <p:cNvSpPr/>
            <p:nvPr/>
          </p:nvSpPr>
          <p:spPr>
            <a:xfrm>
              <a:off x="4192535" y="5296908"/>
              <a:ext cx="319315" cy="319314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5-Point Star 61"/>
            <p:cNvSpPr/>
            <p:nvPr/>
          </p:nvSpPr>
          <p:spPr>
            <a:xfrm>
              <a:off x="3141313" y="5635273"/>
              <a:ext cx="319315" cy="319314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ightning Bolt 10"/>
            <p:cNvSpPr/>
            <p:nvPr/>
          </p:nvSpPr>
          <p:spPr>
            <a:xfrm>
              <a:off x="2658999" y="79302"/>
              <a:ext cx="274320" cy="27432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Lightning Bolt 62"/>
            <p:cNvSpPr/>
            <p:nvPr/>
          </p:nvSpPr>
          <p:spPr>
            <a:xfrm>
              <a:off x="1775172" y="306229"/>
              <a:ext cx="274320" cy="27432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Lightning Bolt 63"/>
            <p:cNvSpPr/>
            <p:nvPr/>
          </p:nvSpPr>
          <p:spPr>
            <a:xfrm>
              <a:off x="2037890" y="960335"/>
              <a:ext cx="274320" cy="27432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Lightning Bolt 64"/>
            <p:cNvSpPr/>
            <p:nvPr/>
          </p:nvSpPr>
          <p:spPr>
            <a:xfrm>
              <a:off x="2658999" y="798612"/>
              <a:ext cx="274320" cy="27432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Lightning Bolt 65"/>
            <p:cNvSpPr/>
            <p:nvPr/>
          </p:nvSpPr>
          <p:spPr>
            <a:xfrm>
              <a:off x="4734550" y="1951469"/>
              <a:ext cx="274320" cy="27432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Lightning Bolt 66"/>
            <p:cNvSpPr/>
            <p:nvPr/>
          </p:nvSpPr>
          <p:spPr>
            <a:xfrm>
              <a:off x="5426699" y="1586046"/>
              <a:ext cx="274320" cy="27432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Lightning Bolt 67"/>
            <p:cNvSpPr/>
            <p:nvPr/>
          </p:nvSpPr>
          <p:spPr>
            <a:xfrm>
              <a:off x="4919297" y="2691187"/>
              <a:ext cx="274320" cy="27432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Lightning Bolt 68"/>
            <p:cNvSpPr/>
            <p:nvPr/>
          </p:nvSpPr>
          <p:spPr>
            <a:xfrm>
              <a:off x="5660882" y="2691187"/>
              <a:ext cx="274320" cy="27432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un 74"/>
            <p:cNvSpPr/>
            <p:nvPr/>
          </p:nvSpPr>
          <p:spPr>
            <a:xfrm>
              <a:off x="3126130" y="99643"/>
              <a:ext cx="274320" cy="274320"/>
            </a:xfrm>
            <a:prstGeom prst="su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un 75"/>
            <p:cNvSpPr/>
            <p:nvPr/>
          </p:nvSpPr>
          <p:spPr>
            <a:xfrm>
              <a:off x="4055105" y="343264"/>
              <a:ext cx="274320" cy="274320"/>
            </a:xfrm>
            <a:prstGeom prst="su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un 76"/>
            <p:cNvSpPr/>
            <p:nvPr/>
          </p:nvSpPr>
          <p:spPr>
            <a:xfrm>
              <a:off x="3618073" y="952768"/>
              <a:ext cx="274320" cy="274320"/>
            </a:xfrm>
            <a:prstGeom prst="su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un 77"/>
            <p:cNvSpPr/>
            <p:nvPr/>
          </p:nvSpPr>
          <p:spPr>
            <a:xfrm>
              <a:off x="3039242" y="823175"/>
              <a:ext cx="274320" cy="274320"/>
            </a:xfrm>
            <a:prstGeom prst="su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loud 83"/>
            <p:cNvSpPr/>
            <p:nvPr/>
          </p:nvSpPr>
          <p:spPr>
            <a:xfrm>
              <a:off x="810180" y="3150681"/>
              <a:ext cx="274320" cy="27432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loud 84"/>
            <p:cNvSpPr/>
            <p:nvPr/>
          </p:nvSpPr>
          <p:spPr>
            <a:xfrm>
              <a:off x="78790" y="3150681"/>
              <a:ext cx="274320" cy="27432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Cloud 85"/>
            <p:cNvSpPr/>
            <p:nvPr/>
          </p:nvSpPr>
          <p:spPr>
            <a:xfrm>
              <a:off x="325035" y="4027160"/>
              <a:ext cx="274320" cy="27432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loud 86"/>
            <p:cNvSpPr/>
            <p:nvPr/>
          </p:nvSpPr>
          <p:spPr>
            <a:xfrm>
              <a:off x="947340" y="3690280"/>
              <a:ext cx="274320" cy="27432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loud 87"/>
            <p:cNvSpPr/>
            <p:nvPr/>
          </p:nvSpPr>
          <p:spPr>
            <a:xfrm>
              <a:off x="4256424" y="4440679"/>
              <a:ext cx="274320" cy="27432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Cloud 88"/>
            <p:cNvSpPr/>
            <p:nvPr/>
          </p:nvSpPr>
          <p:spPr>
            <a:xfrm>
              <a:off x="4670417" y="4022236"/>
              <a:ext cx="274320" cy="27432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loud 89"/>
            <p:cNvSpPr/>
            <p:nvPr/>
          </p:nvSpPr>
          <p:spPr>
            <a:xfrm>
              <a:off x="5195221" y="4369471"/>
              <a:ext cx="274320" cy="27432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loud 90"/>
            <p:cNvSpPr/>
            <p:nvPr/>
          </p:nvSpPr>
          <p:spPr>
            <a:xfrm>
              <a:off x="4592615" y="5053048"/>
              <a:ext cx="274320" cy="27432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loud 91"/>
            <p:cNvSpPr/>
            <p:nvPr/>
          </p:nvSpPr>
          <p:spPr>
            <a:xfrm>
              <a:off x="4962826" y="3078722"/>
              <a:ext cx="274320" cy="27432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loud 92"/>
            <p:cNvSpPr/>
            <p:nvPr/>
          </p:nvSpPr>
          <p:spPr>
            <a:xfrm>
              <a:off x="4830074" y="3615799"/>
              <a:ext cx="274320" cy="27432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Cloud 93"/>
            <p:cNvSpPr/>
            <p:nvPr/>
          </p:nvSpPr>
          <p:spPr>
            <a:xfrm>
              <a:off x="5426699" y="3978109"/>
              <a:ext cx="274320" cy="27432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Cloud 94"/>
            <p:cNvSpPr/>
            <p:nvPr/>
          </p:nvSpPr>
          <p:spPr>
            <a:xfrm>
              <a:off x="5701019" y="3060987"/>
              <a:ext cx="274320" cy="27432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149154" y="-1236"/>
              <a:ext cx="1918844" cy="2000554"/>
            </a:xfrm>
            <a:prstGeom prst="rect">
              <a:avLst/>
            </a:prstGeom>
          </p:spPr>
        </p:pic>
        <p:sp>
          <p:nvSpPr>
            <p:cNvPr id="110" name="TextBox 109"/>
            <p:cNvSpPr txBox="1"/>
            <p:nvPr/>
          </p:nvSpPr>
          <p:spPr>
            <a:xfrm>
              <a:off x="1077845" y="5996129"/>
              <a:ext cx="4732359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i="1" dirty="0"/>
                <a:t>Cyclic Fingerprint Buffer (CFB) </a:t>
              </a:r>
            </a:p>
          </p:txBody>
        </p:sp>
        <p:sp>
          <p:nvSpPr>
            <p:cNvPr id="10" name="Circular Arrow 9"/>
            <p:cNvSpPr/>
            <p:nvPr/>
          </p:nvSpPr>
          <p:spPr>
            <a:xfrm rot="14114245">
              <a:off x="1292384" y="3498216"/>
              <a:ext cx="1638771" cy="1071262"/>
            </a:xfrm>
            <a:prstGeom prst="circularArrow">
              <a:avLst>
                <a:gd name="adj1" fmla="val 8996"/>
                <a:gd name="adj2" fmla="val 1142319"/>
                <a:gd name="adj3" fmla="val 20628669"/>
                <a:gd name="adj4" fmla="val 10733651"/>
                <a:gd name="adj5" fmla="val 1848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Cloud 111"/>
            <p:cNvSpPr/>
            <p:nvPr/>
          </p:nvSpPr>
          <p:spPr>
            <a:xfrm>
              <a:off x="4487560" y="551003"/>
              <a:ext cx="274320" cy="27432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Cloud 112"/>
            <p:cNvSpPr/>
            <p:nvPr/>
          </p:nvSpPr>
          <p:spPr>
            <a:xfrm>
              <a:off x="5103685" y="1139499"/>
              <a:ext cx="274320" cy="27432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5-Point Star 28"/>
            <p:cNvSpPr/>
            <p:nvPr/>
          </p:nvSpPr>
          <p:spPr>
            <a:xfrm>
              <a:off x="891729" y="1269301"/>
              <a:ext cx="319315" cy="319314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5-Point Star 29"/>
            <p:cNvSpPr/>
            <p:nvPr/>
          </p:nvSpPr>
          <p:spPr>
            <a:xfrm>
              <a:off x="1429741" y="816705"/>
              <a:ext cx="319315" cy="319314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5-Point Star 31"/>
            <p:cNvSpPr/>
            <p:nvPr/>
          </p:nvSpPr>
          <p:spPr>
            <a:xfrm>
              <a:off x="370189" y="927911"/>
              <a:ext cx="319315" cy="319314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5-Point Star 31"/>
            <p:cNvSpPr/>
            <p:nvPr/>
          </p:nvSpPr>
          <p:spPr>
            <a:xfrm>
              <a:off x="1047288" y="354286"/>
              <a:ext cx="319315" cy="319314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H="1" flipV="1">
              <a:off x="1675196" y="1758624"/>
              <a:ext cx="1108829" cy="998828"/>
            </a:xfrm>
            <a:prstGeom prst="straightConnector1">
              <a:avLst/>
            </a:prstGeom>
            <a:ln w="1270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>
            <a:spLocks noChangeAspect="1"/>
          </p:cNvSpPr>
          <p:nvPr/>
        </p:nvSpPr>
        <p:spPr>
          <a:xfrm>
            <a:off x="8213623" y="2598586"/>
            <a:ext cx="561109" cy="411480"/>
          </a:xfrm>
          <a:prstGeom prst="rect">
            <a:avLst/>
          </a:prstGeom>
          <a:solidFill>
            <a:srgbClr val="ED1C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936782" y="2583236"/>
                <a:ext cx="12768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782" y="2583236"/>
                <a:ext cx="1276841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5-Point Star 47"/>
          <p:cNvSpPr/>
          <p:nvPr/>
        </p:nvSpPr>
        <p:spPr>
          <a:xfrm>
            <a:off x="8249719" y="2680939"/>
            <a:ext cx="205740" cy="20574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8" name="5-Point Star 107"/>
          <p:cNvSpPr/>
          <p:nvPr/>
        </p:nvSpPr>
        <p:spPr>
          <a:xfrm>
            <a:off x="8545384" y="2690915"/>
            <a:ext cx="205740" cy="20574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9" name="Rectangle 128"/>
          <p:cNvSpPr>
            <a:spLocks noChangeAspect="1"/>
          </p:cNvSpPr>
          <p:nvPr/>
        </p:nvSpPr>
        <p:spPr>
          <a:xfrm>
            <a:off x="8209496" y="2100267"/>
            <a:ext cx="561109" cy="411480"/>
          </a:xfrm>
          <a:prstGeom prst="rect">
            <a:avLst/>
          </a:prstGeom>
          <a:solidFill>
            <a:srgbClr val="ED1C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5-Point Star 47"/>
          <p:cNvSpPr>
            <a:spLocks noChangeAspect="1"/>
          </p:cNvSpPr>
          <p:nvPr/>
        </p:nvSpPr>
        <p:spPr>
          <a:xfrm>
            <a:off x="8251942" y="2201670"/>
            <a:ext cx="182880" cy="18288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1" name="5-Point Star 107"/>
          <p:cNvSpPr>
            <a:spLocks noChangeAspect="1"/>
          </p:cNvSpPr>
          <p:nvPr/>
        </p:nvSpPr>
        <p:spPr>
          <a:xfrm>
            <a:off x="8541257" y="2205296"/>
            <a:ext cx="182880" cy="18288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7" name="Title 3"/>
          <p:cNvSpPr>
            <a:spLocks noGrp="1"/>
          </p:cNvSpPr>
          <p:nvPr>
            <p:ph type="title"/>
          </p:nvPr>
        </p:nvSpPr>
        <p:spPr>
          <a:xfrm>
            <a:off x="0" y="134938"/>
            <a:ext cx="9144000" cy="1076325"/>
          </a:xfrm>
        </p:spPr>
        <p:txBody>
          <a:bodyPr/>
          <a:lstStyle/>
          <a:p>
            <a:r>
              <a:rPr lang="en-US" sz="2000" dirty="0">
                <a:latin typeface="Verdana" charset="0"/>
              </a:rPr>
              <a:t>Sliding Window </a:t>
            </a:r>
            <a:r>
              <a:rPr lang="en-US" sz="2000" dirty="0" smtClean="0">
                <a:latin typeface="Verdana" charset="0"/>
              </a:rPr>
              <a:t>Approximate Measurement </a:t>
            </a:r>
            <a:r>
              <a:rPr lang="en-US" sz="2000" dirty="0">
                <a:latin typeface="Verdana" charset="0"/>
              </a:rPr>
              <a:t>Protocol (SWAMP)</a:t>
            </a:r>
          </a:p>
        </p:txBody>
      </p:sp>
      <p:pic>
        <p:nvPicPr>
          <p:cNvPr id="109" name="Picture 6" descr="Related image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r="20058"/>
          <a:stretch/>
        </p:blipFill>
        <p:spPr bwMode="auto">
          <a:xfrm>
            <a:off x="5695693" y="434522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0" descr="Image result for futurama zoidberg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5250516" y="4336732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119" name="Picture 2" descr="Image result for futurama toad"/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r="19029"/>
          <a:stretch/>
        </p:blipFill>
        <p:spPr bwMode="auto">
          <a:xfrm>
            <a:off x="6291621" y="259956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Image result for cartoons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4" r="22360" b="5590"/>
          <a:stretch/>
        </p:blipFill>
        <p:spPr bwMode="auto">
          <a:xfrm>
            <a:off x="-213311" y="9119506"/>
            <a:ext cx="1371600" cy="1373935"/>
          </a:xfrm>
          <a:prstGeom prst="rect">
            <a:avLst/>
          </a:prstGeom>
          <a:noFill/>
          <a:extLst/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89" y="9119506"/>
            <a:ext cx="1371600" cy="1371600"/>
          </a:xfrm>
          <a:prstGeom prst="rect">
            <a:avLst/>
          </a:prstGeom>
          <a:noFill/>
        </p:spPr>
      </p:pic>
      <p:pic>
        <p:nvPicPr>
          <p:cNvPr id="125" name="Picture 14" descr="Image result for homer simpson black background"/>
          <p:cNvPicPr>
            <a:picLocks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" t="1490" r="6395" b="981"/>
          <a:stretch/>
        </p:blipFill>
        <p:spPr bwMode="auto">
          <a:xfrm>
            <a:off x="10759489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26" name="Picture 14" descr="Image result for homer simpson black background"/>
          <p:cNvPicPr>
            <a:picLocks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" t="1490" r="6395" b="981"/>
          <a:stretch/>
        </p:blipFill>
        <p:spPr bwMode="auto">
          <a:xfrm>
            <a:off x="12131089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r="16957"/>
          <a:stretch/>
        </p:blipFill>
        <p:spPr>
          <a:xfrm>
            <a:off x="9387889" y="9119506"/>
            <a:ext cx="1371600" cy="1367043"/>
          </a:xfrm>
          <a:prstGeom prst="rect">
            <a:avLst/>
          </a:prstGeom>
          <a:noFill/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r="16957"/>
          <a:stretch/>
        </p:blipFill>
        <p:spPr>
          <a:xfrm>
            <a:off x="16247746" y="9119506"/>
            <a:ext cx="1371600" cy="1367043"/>
          </a:xfrm>
          <a:prstGeom prst="rect">
            <a:avLst/>
          </a:prstGeom>
          <a:noFill/>
        </p:spPr>
      </p:pic>
      <p:pic>
        <p:nvPicPr>
          <p:cNvPr id="132" name="Picture 18" descr="Image result for futurama bender black"/>
          <p:cNvPicPr>
            <a:picLocks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5273089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33" name="Picture 20" descr="Image result for futurama zoidberg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8016289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34" name="Picture 20" descr="Image result for futurama zoidberg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6644689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35" name="Picture 20" descr="Image result for futurama zoidberg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13502689" y="9119506"/>
            <a:ext cx="1371600" cy="1371600"/>
          </a:xfrm>
          <a:prstGeom prst="rect">
            <a:avLst/>
          </a:prstGeom>
          <a:noFill/>
          <a:extLst/>
        </p:spPr>
      </p:pic>
      <p:sp>
        <p:nvSpPr>
          <p:cNvPr id="136" name="Right Brace 135"/>
          <p:cNvSpPr/>
          <p:nvPr/>
        </p:nvSpPr>
        <p:spPr>
          <a:xfrm rot="16200000">
            <a:off x="7785270" y="690572"/>
            <a:ext cx="463896" cy="16461057"/>
          </a:xfrm>
          <a:prstGeom prst="rightBrace">
            <a:avLst/>
          </a:prstGeom>
          <a:noFill/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r="16957"/>
          <a:stretch/>
        </p:blipFill>
        <p:spPr>
          <a:xfrm>
            <a:off x="14874289" y="9119506"/>
            <a:ext cx="1371600" cy="1367043"/>
          </a:xfrm>
          <a:prstGeom prst="rect">
            <a:avLst/>
          </a:prstGeom>
          <a:noFill/>
        </p:spPr>
      </p:pic>
      <p:pic>
        <p:nvPicPr>
          <p:cNvPr id="138" name="Picture 20" descr="Image result for futurama zoidberg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3901489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39" name="Picture 18" descr="Image result for futurama bender black"/>
          <p:cNvPicPr>
            <a:picLocks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1158289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40" name="Picture 18" descr="Image result for futurama bender black"/>
          <p:cNvPicPr>
            <a:picLocks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-1584911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41" name="Picture 20" descr="Image result for futurama zoidberg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-2956511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42" name="Picture 20" descr="Image result for futurama zoidberg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-4328111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43" name="Picture 2" descr="Image result for futurama toad"/>
          <p:cNvPicPr>
            <a:picLocks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r="19029"/>
          <a:stretch/>
        </p:blipFill>
        <p:spPr bwMode="auto">
          <a:xfrm>
            <a:off x="14874289" y="9119506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81953" y="1478774"/>
            <a:ext cx="4526672" cy="301778"/>
          </a:xfrm>
          <a:prstGeom prst="rect">
            <a:avLst/>
          </a:prstGeom>
        </p:spPr>
      </p:pic>
      <p:sp>
        <p:nvSpPr>
          <p:cNvPr id="145" name="Rectangle 144"/>
          <p:cNvSpPr>
            <a:spLocks noChangeAspect="1"/>
          </p:cNvSpPr>
          <p:nvPr/>
        </p:nvSpPr>
        <p:spPr>
          <a:xfrm>
            <a:off x="7815342" y="3294769"/>
            <a:ext cx="561109" cy="411480"/>
          </a:xfrm>
          <a:prstGeom prst="rect">
            <a:avLst/>
          </a:prstGeom>
          <a:solidFill>
            <a:srgbClr val="3F48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Sun 147"/>
          <p:cNvSpPr/>
          <p:nvPr/>
        </p:nvSpPr>
        <p:spPr>
          <a:xfrm>
            <a:off x="8135943" y="3401568"/>
            <a:ext cx="205740" cy="205740"/>
          </a:xfrm>
          <a:prstGeom prst="su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Sun 148"/>
          <p:cNvSpPr/>
          <p:nvPr/>
        </p:nvSpPr>
        <p:spPr>
          <a:xfrm>
            <a:off x="7849463" y="3403442"/>
            <a:ext cx="205740" cy="205740"/>
          </a:xfrm>
          <a:prstGeom prst="su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>
            <a:spLocks noChangeAspect="1"/>
          </p:cNvSpPr>
          <p:nvPr/>
        </p:nvSpPr>
        <p:spPr>
          <a:xfrm>
            <a:off x="7816935" y="4093997"/>
            <a:ext cx="561109" cy="411480"/>
          </a:xfrm>
          <a:prstGeom prst="rect">
            <a:avLst/>
          </a:prstGeom>
          <a:solidFill>
            <a:srgbClr val="22B14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Cloud 151"/>
          <p:cNvSpPr/>
          <p:nvPr/>
        </p:nvSpPr>
        <p:spPr>
          <a:xfrm>
            <a:off x="7858988" y="4211633"/>
            <a:ext cx="205740" cy="20574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Cloud 152"/>
          <p:cNvSpPr/>
          <p:nvPr/>
        </p:nvSpPr>
        <p:spPr>
          <a:xfrm>
            <a:off x="8135943" y="4211633"/>
            <a:ext cx="205740" cy="20574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>
            <a:spLocks noChangeAspect="1"/>
          </p:cNvSpPr>
          <p:nvPr/>
        </p:nvSpPr>
        <p:spPr>
          <a:xfrm>
            <a:off x="6874834" y="5005250"/>
            <a:ext cx="561109" cy="411480"/>
          </a:xfrm>
          <a:prstGeom prst="rect">
            <a:avLst/>
          </a:prstGeom>
          <a:solidFill>
            <a:srgbClr val="A349A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Isosceles Triangle 157"/>
          <p:cNvSpPr/>
          <p:nvPr/>
        </p:nvSpPr>
        <p:spPr>
          <a:xfrm>
            <a:off x="6916807" y="5096269"/>
            <a:ext cx="205740" cy="2057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Isosceles Triangle 158"/>
          <p:cNvSpPr/>
          <p:nvPr/>
        </p:nvSpPr>
        <p:spPr>
          <a:xfrm>
            <a:off x="7206575" y="5096269"/>
            <a:ext cx="205740" cy="2057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5016176" y="1837944"/>
            <a:ext cx="3618635" cy="243758"/>
            <a:chOff x="5016176" y="1837944"/>
            <a:chExt cx="3618635" cy="24375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016176" y="1837944"/>
              <a:ext cx="313574" cy="24013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320368" y="1846909"/>
              <a:ext cx="310896" cy="23479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624121" y="1837944"/>
              <a:ext cx="301752" cy="23774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917943" y="1837944"/>
              <a:ext cx="310896" cy="237744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18496" y="1846909"/>
              <a:ext cx="310896" cy="234793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522165" y="1837944"/>
              <a:ext cx="310896" cy="237744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821378" y="1837944"/>
              <a:ext cx="310896" cy="23774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125047" y="1837944"/>
              <a:ext cx="310896" cy="23774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424260" y="1837944"/>
              <a:ext cx="310896" cy="237744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722599" y="1837944"/>
              <a:ext cx="310896" cy="237744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023900" y="1837944"/>
              <a:ext cx="310896" cy="237744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323915" y="1837944"/>
              <a:ext cx="310896" cy="237744"/>
            </a:xfrm>
            <a:prstGeom prst="rect">
              <a:avLst/>
            </a:prstGeom>
          </p:spPr>
        </p:pic>
      </p:grpSp>
      <p:pic>
        <p:nvPicPr>
          <p:cNvPr id="163" name="Picture 16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09425" y="1540792"/>
            <a:ext cx="4526672" cy="301778"/>
          </a:xfrm>
          <a:prstGeom prst="rect">
            <a:avLst/>
          </a:prstGeom>
        </p:spPr>
      </p:pic>
      <p:sp>
        <p:nvSpPr>
          <p:cNvPr id="144" name="Rectangle 143"/>
          <p:cNvSpPr/>
          <p:nvPr/>
        </p:nvSpPr>
        <p:spPr>
          <a:xfrm>
            <a:off x="4091830" y="1386108"/>
            <a:ext cx="924346" cy="5585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23 L -0.55451 0.009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08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4800" t="1" r="34633" b="61813"/>
          <a:stretch/>
        </p:blipFill>
        <p:spPr>
          <a:xfrm>
            <a:off x="-24267" y="1595899"/>
            <a:ext cx="2847975" cy="1998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9029" t="-727" r="-9410" b="61639"/>
          <a:stretch/>
        </p:blipFill>
        <p:spPr>
          <a:xfrm>
            <a:off x="3137655" y="1595899"/>
            <a:ext cx="3762375" cy="2046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-7848" t="-546" r="68985" b="61732"/>
          <a:stretch/>
        </p:blipFill>
        <p:spPr>
          <a:xfrm>
            <a:off x="5629907" y="1595899"/>
            <a:ext cx="3620979" cy="2031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82249" r="71239" b="9897"/>
          <a:stretch/>
        </p:blipFill>
        <p:spPr>
          <a:xfrm>
            <a:off x="-24267" y="3846580"/>
            <a:ext cx="2603612" cy="19536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319560" y="1597065"/>
            <a:ext cx="625756" cy="2123658"/>
            <a:chOff x="5917567" y="1318707"/>
            <a:chExt cx="625756" cy="2123658"/>
          </a:xfrm>
        </p:grpSpPr>
        <p:sp>
          <p:nvSpPr>
            <p:cNvPr id="11" name="TextBox 10"/>
            <p:cNvSpPr txBox="1"/>
            <p:nvPr/>
          </p:nvSpPr>
          <p:spPr>
            <a:xfrm>
              <a:off x="6208295" y="1318707"/>
              <a:ext cx="335028" cy="212365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/>
                <a:t>1.0</a:t>
              </a:r>
            </a:p>
            <a:p>
              <a:endParaRPr lang="en-US" sz="800" dirty="0"/>
            </a:p>
            <a:p>
              <a:r>
                <a:rPr lang="en-US" sz="1600" dirty="0" smtClean="0"/>
                <a:t>0.8</a:t>
              </a:r>
            </a:p>
            <a:p>
              <a:endParaRPr lang="en-US" sz="800" dirty="0"/>
            </a:p>
            <a:p>
              <a:r>
                <a:rPr lang="en-US" sz="1600" dirty="0" smtClean="0"/>
                <a:t>0.6</a:t>
              </a:r>
            </a:p>
            <a:p>
              <a:endParaRPr lang="en-US" sz="800" dirty="0"/>
            </a:p>
            <a:p>
              <a:r>
                <a:rPr lang="en-US" sz="1600" dirty="0" smtClean="0"/>
                <a:t>0.4</a:t>
              </a:r>
            </a:p>
            <a:p>
              <a:endParaRPr lang="en-US" sz="800" dirty="0"/>
            </a:p>
            <a:p>
              <a:r>
                <a:rPr lang="en-US" sz="1600" dirty="0" smtClean="0"/>
                <a:t>0.2</a:t>
              </a:r>
            </a:p>
            <a:p>
              <a:endParaRPr lang="en-US" sz="800" dirty="0"/>
            </a:p>
            <a:p>
              <a:r>
                <a:rPr lang="en-US" sz="1600" dirty="0" smtClean="0"/>
                <a:t>0.0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5739409" y="2270488"/>
              <a:ext cx="602537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/>
                <a:t>Recall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5945" y="3588783"/>
                <a:ext cx="2835007" cy="2800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45" y="3588783"/>
                <a:ext cx="2835007" cy="280077"/>
              </a:xfrm>
              <a:prstGeom prst="rect">
                <a:avLst/>
              </a:prstGeom>
              <a:blipFill rotWithShape="0">
                <a:blip r:embed="rId4"/>
                <a:stretch>
                  <a:fillRect l="-860" t="-4348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134456" y="1632674"/>
            <a:ext cx="335028" cy="21236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1.0</a:t>
            </a:r>
          </a:p>
          <a:p>
            <a:endParaRPr lang="en-US" sz="800" dirty="0"/>
          </a:p>
          <a:p>
            <a:r>
              <a:rPr lang="en-US" sz="1600" dirty="0" smtClean="0"/>
              <a:t>0.8</a:t>
            </a:r>
          </a:p>
          <a:p>
            <a:endParaRPr lang="en-US" sz="800" dirty="0"/>
          </a:p>
          <a:p>
            <a:r>
              <a:rPr lang="en-US" sz="1600" dirty="0" smtClean="0"/>
              <a:t>0.6</a:t>
            </a:r>
          </a:p>
          <a:p>
            <a:endParaRPr lang="en-US" sz="800" dirty="0"/>
          </a:p>
          <a:p>
            <a:r>
              <a:rPr lang="en-US" sz="1600" dirty="0" smtClean="0"/>
              <a:t>0.4</a:t>
            </a:r>
          </a:p>
          <a:p>
            <a:endParaRPr lang="en-US" sz="800" dirty="0"/>
          </a:p>
          <a:p>
            <a:r>
              <a:rPr lang="en-US" sz="1600" dirty="0" smtClean="0"/>
              <a:t>0.2</a:t>
            </a:r>
          </a:p>
          <a:p>
            <a:endParaRPr lang="en-US" sz="800" dirty="0"/>
          </a:p>
          <a:p>
            <a:r>
              <a:rPr lang="en-US" sz="1600" dirty="0" smtClean="0"/>
              <a:t>0.0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518241" y="2572720"/>
            <a:ext cx="910314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Precision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93961" y="3591861"/>
                <a:ext cx="283250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961" y="3591861"/>
                <a:ext cx="2832507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017" b="-108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168134" y="3819553"/>
            <a:ext cx="1455973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Recall</a:t>
            </a:r>
            <a:endParaRPr lang="en-US" sz="1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6051735" y="1639848"/>
            <a:ext cx="721407" cy="2157257"/>
            <a:chOff x="6051378" y="1260092"/>
            <a:chExt cx="721407" cy="21572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302079" y="1260092"/>
                  <a:ext cx="470706" cy="215725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oMath>
                    </m:oMathPara>
                  </a14:m>
                  <a:endParaRPr lang="en-US" sz="1600" b="0" dirty="0" smtClean="0"/>
                </a:p>
                <a:p>
                  <a:endParaRPr lang="en-US" sz="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oMath>
                    </m:oMathPara>
                  </a14:m>
                  <a:endParaRPr lang="en-US" sz="800" dirty="0"/>
                </a:p>
                <a:p>
                  <a:endParaRPr lang="en-US" sz="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oMath>
                    </m:oMathPara>
                  </a14:m>
                  <a:endParaRPr lang="en-US" sz="1600" dirty="0" smtClean="0"/>
                </a:p>
                <a:p>
                  <a:endParaRPr lang="en-US" sz="1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oMath>
                    </m:oMathPara>
                  </a14:m>
                  <a:endParaRPr lang="en-US" sz="1600" dirty="0" smtClean="0"/>
                </a:p>
                <a:p>
                  <a:endParaRPr lang="en-US" sz="1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en-US" sz="1600" dirty="0" smtClean="0"/>
                </a:p>
                <a:p>
                  <a:endParaRPr lang="en-US" sz="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1600" dirty="0" smtClean="0"/>
                </a:p>
                <a:p>
                  <a:endParaRPr lang="en-US" sz="1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1600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2079" y="1260092"/>
                  <a:ext cx="470706" cy="215725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 rot="16200000">
              <a:off x="5202267" y="2167818"/>
              <a:ext cx="194444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/>
                <a:t>Mean Square Error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t="82249" r="71239" b="9897"/>
          <a:stretch/>
        </p:blipFill>
        <p:spPr>
          <a:xfrm>
            <a:off x="6461083" y="3881246"/>
            <a:ext cx="2603612" cy="195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651295" y="3623449"/>
                <a:ext cx="2835007" cy="2800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295" y="3623449"/>
                <a:ext cx="2835007" cy="280077"/>
              </a:xfrm>
              <a:prstGeom prst="rect">
                <a:avLst/>
              </a:prstGeom>
              <a:blipFill rotWithShape="0">
                <a:blip r:embed="rId7"/>
                <a:stretch>
                  <a:fillRect l="-860" t="-2174" b="-108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196" y="4451385"/>
            <a:ext cx="2526503" cy="196415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-26303" y="4357831"/>
            <a:ext cx="335028" cy="21236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1.0</a:t>
            </a:r>
          </a:p>
          <a:p>
            <a:endParaRPr lang="en-US" sz="800" dirty="0"/>
          </a:p>
          <a:p>
            <a:r>
              <a:rPr lang="en-US" sz="1600" dirty="0" smtClean="0"/>
              <a:t>0.8</a:t>
            </a:r>
          </a:p>
          <a:p>
            <a:endParaRPr lang="en-US" sz="800" dirty="0"/>
          </a:p>
          <a:p>
            <a:r>
              <a:rPr lang="en-US" sz="1600" dirty="0" smtClean="0"/>
              <a:t>0.6</a:t>
            </a:r>
          </a:p>
          <a:p>
            <a:endParaRPr lang="en-US" sz="800" dirty="0"/>
          </a:p>
          <a:p>
            <a:r>
              <a:rPr lang="en-US" sz="1600" dirty="0" smtClean="0"/>
              <a:t>0.4</a:t>
            </a:r>
          </a:p>
          <a:p>
            <a:endParaRPr lang="en-US" sz="800" dirty="0"/>
          </a:p>
          <a:p>
            <a:r>
              <a:rPr lang="en-US" sz="1600" dirty="0" smtClean="0"/>
              <a:t>0.2</a:t>
            </a:r>
          </a:p>
          <a:p>
            <a:endParaRPr lang="en-US" sz="800" dirty="0"/>
          </a:p>
          <a:p>
            <a:r>
              <a:rPr lang="en-US" sz="1600" dirty="0" smtClean="0"/>
              <a:t>0.0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530359" y="5309612"/>
            <a:ext cx="602537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Recall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559" y="6654892"/>
            <a:ext cx="8975754" cy="2308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500" dirty="0" smtClean="0"/>
              <a:t> Number of Packets [x100K]	</a:t>
            </a:r>
            <a:endParaRPr 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93902" y="6356333"/>
                <a:ext cx="277479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02" y="6356333"/>
                <a:ext cx="2774798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099" r="-1099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06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82249"/>
          <a:stretch/>
        </p:blipFill>
        <p:spPr>
          <a:xfrm>
            <a:off x="0" y="3614283"/>
            <a:ext cx="9052560" cy="4415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b="20821"/>
          <a:stretch/>
        </p:blipFill>
        <p:spPr>
          <a:xfrm>
            <a:off x="0" y="1261967"/>
            <a:ext cx="9144000" cy="199373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876516" y="1272286"/>
            <a:ext cx="619392" cy="2080121"/>
            <a:chOff x="6051378" y="1260092"/>
            <a:chExt cx="619392" cy="20801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302079" y="1260092"/>
                  <a:ext cx="368691" cy="2080121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</m:oMath>
                    </m:oMathPara>
                  </a14:m>
                  <a:endParaRPr lang="en-US" sz="15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oMath>
                    </m:oMathPara>
                  </a14:m>
                  <a:endParaRPr lang="en-US" sz="15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oMath>
                    </m:oMathPara>
                  </a14:m>
                  <a:endParaRPr lang="en-US" sz="15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oMath>
                    </m:oMathPara>
                  </a14:m>
                  <a:endParaRPr lang="en-US" sz="15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oMath>
                    </m:oMathPara>
                  </a14:m>
                  <a:endParaRPr lang="en-US" sz="15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en-US" sz="15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15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1500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1500" dirty="0" smtClean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2079" y="1260092"/>
                  <a:ext cx="368691" cy="20801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8333" r="-1667" b="-29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 rot="16200000">
              <a:off x="5202267" y="2148175"/>
              <a:ext cx="194444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/>
                <a:t>Mean Square Error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370024" y="1241250"/>
            <a:ext cx="727097" cy="2249590"/>
            <a:chOff x="5941014" y="1236646"/>
            <a:chExt cx="727097" cy="22495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196572" y="1236646"/>
                  <a:ext cx="471539" cy="224959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</m:oMath>
                    </m:oMathPara>
                  </a14:m>
                  <a:endParaRPr lang="en-US" sz="100" dirty="0" smtClean="0"/>
                </a:p>
                <a:p>
                  <a:endParaRPr lang="en-US" sz="5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oMath>
                    </m:oMathPara>
                  </a14:m>
                  <a:endParaRPr lang="en-US" sz="800" dirty="0"/>
                </a:p>
                <a:p>
                  <a:endParaRPr lang="en-US" sz="5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oMath>
                    </m:oMathPara>
                  </a14:m>
                  <a:endParaRPr lang="en-US" sz="800" dirty="0"/>
                </a:p>
                <a:p>
                  <a:endParaRPr lang="en-US" sz="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oMath>
                    </m:oMathPara>
                  </a14:m>
                  <a:endParaRPr lang="en-US" sz="800" dirty="0"/>
                </a:p>
                <a:p>
                  <a:endParaRPr lang="en-US" sz="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oMath>
                    </m:oMathPara>
                  </a14:m>
                  <a:endParaRPr lang="en-US" sz="800" dirty="0" smtClean="0"/>
                </a:p>
                <a:p>
                  <a:endParaRPr lang="en-US" sz="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en-US" sz="800" dirty="0" smtClean="0"/>
                </a:p>
                <a:p>
                  <a:endParaRPr lang="en-US" sz="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1600" dirty="0" smtClean="0"/>
                </a:p>
                <a:p>
                  <a:endParaRPr lang="en-US" sz="8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6572" y="1236646"/>
                  <a:ext cx="471539" cy="224959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 rot="16200000">
              <a:off x="5091903" y="2153380"/>
              <a:ext cx="194444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/>
                <a:t>Mean Square Error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6338" y="3261917"/>
            <a:ext cx="5946324" cy="287134"/>
            <a:chOff x="242464" y="3261917"/>
            <a:chExt cx="5946324" cy="287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42464" y="3261917"/>
                  <a:ext cx="2835007" cy="2800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464" y="3261917"/>
                  <a:ext cx="2835007" cy="2800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858" t="-2174" b="-108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353781" y="3268974"/>
                  <a:ext cx="2835007" cy="2800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3781" y="3268974"/>
                  <a:ext cx="2835007" cy="2800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075" t="-2174" b="-108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5922463" y="1250258"/>
            <a:ext cx="721407" cy="2157257"/>
            <a:chOff x="6051378" y="1260092"/>
            <a:chExt cx="721407" cy="21572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6302079" y="1260092"/>
                  <a:ext cx="470706" cy="215725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oMath>
                    </m:oMathPara>
                  </a14:m>
                  <a:endParaRPr lang="en-US" sz="1600" b="0" dirty="0" smtClean="0"/>
                </a:p>
                <a:p>
                  <a:endParaRPr lang="en-US" sz="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oMath>
                    </m:oMathPara>
                  </a14:m>
                  <a:endParaRPr lang="en-US" sz="800" dirty="0"/>
                </a:p>
                <a:p>
                  <a:endParaRPr lang="en-US" sz="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oMath>
                    </m:oMathPara>
                  </a14:m>
                  <a:endParaRPr lang="en-US" sz="1600" dirty="0" smtClean="0"/>
                </a:p>
                <a:p>
                  <a:endParaRPr lang="en-US" sz="1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oMath>
                    </m:oMathPara>
                  </a14:m>
                  <a:endParaRPr lang="en-US" sz="1600" dirty="0" smtClean="0"/>
                </a:p>
                <a:p>
                  <a:endParaRPr lang="en-US" sz="1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en-US" sz="1600" dirty="0" smtClean="0"/>
                </a:p>
                <a:p>
                  <a:endParaRPr lang="en-US" sz="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1600" dirty="0" smtClean="0"/>
                </a:p>
                <a:p>
                  <a:endParaRPr lang="en-US" sz="1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1600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2079" y="1260092"/>
                  <a:ext cx="470706" cy="215725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/>
            <p:cNvSpPr txBox="1"/>
            <p:nvPr/>
          </p:nvSpPr>
          <p:spPr>
            <a:xfrm rot="16200000">
              <a:off x="5202267" y="2167818"/>
              <a:ext cx="194444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/>
                <a:t>Mean Square Error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65749" y="3284001"/>
                <a:ext cx="2835007" cy="2800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749" y="3284001"/>
                <a:ext cx="2835007" cy="280077"/>
              </a:xfrm>
              <a:prstGeom prst="rect">
                <a:avLst/>
              </a:prstGeom>
              <a:blipFill rotWithShape="0">
                <a:blip r:embed="rId9"/>
                <a:stretch>
                  <a:fillRect l="-1075" t="-4348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5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/>
          <a:srcRect t="92598" b="-476"/>
          <a:stretch/>
        </p:blipFill>
        <p:spPr>
          <a:xfrm>
            <a:off x="260599" y="3230357"/>
            <a:ext cx="9144000" cy="19482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8846" y="2967331"/>
            <a:ext cx="8975754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500" dirty="0" smtClean="0"/>
              <a:t> Number of Packets [x100K]	       Number </a:t>
            </a:r>
            <a:r>
              <a:rPr lang="en-US" sz="1500" dirty="0"/>
              <a:t>of Packets [x100K]	</a:t>
            </a:r>
            <a:r>
              <a:rPr lang="en-US" sz="1600" dirty="0" smtClean="0"/>
              <a:t>  </a:t>
            </a:r>
            <a:r>
              <a:rPr lang="en-US" dirty="0" smtClean="0"/>
              <a:t>   </a:t>
            </a:r>
            <a:r>
              <a:rPr lang="en-US" sz="1500" dirty="0" smtClean="0"/>
              <a:t>Number </a:t>
            </a:r>
            <a:r>
              <a:rPr lang="en-US" sz="1500" dirty="0"/>
              <a:t>of </a:t>
            </a:r>
            <a:r>
              <a:rPr lang="en-US" sz="1500" dirty="0" smtClean="0"/>
              <a:t>Videos [x100K]</a:t>
            </a:r>
            <a:endParaRPr lang="en-US" sz="1500" dirty="0"/>
          </a:p>
        </p:txBody>
      </p:sp>
      <p:grpSp>
        <p:nvGrpSpPr>
          <p:cNvPr id="2" name="Group 1"/>
          <p:cNvGrpSpPr/>
          <p:nvPr/>
        </p:nvGrpSpPr>
        <p:grpSpPr>
          <a:xfrm>
            <a:off x="14378" y="721484"/>
            <a:ext cx="9293745" cy="2136903"/>
            <a:chOff x="-231843" y="4087755"/>
            <a:chExt cx="9293745" cy="2136903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/>
            <a:srcRect r="1861" b="21700"/>
            <a:stretch/>
          </p:blipFill>
          <p:spPr>
            <a:xfrm>
              <a:off x="88040" y="4156884"/>
              <a:ext cx="8973862" cy="1856893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5988887" y="4087755"/>
              <a:ext cx="660926" cy="2123658"/>
              <a:chOff x="5924929" y="1318707"/>
              <a:chExt cx="660926" cy="2123658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6250827" y="1318707"/>
                <a:ext cx="335028" cy="212365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/>
                  <a:t>1.0</a:t>
                </a:r>
              </a:p>
              <a:p>
                <a:endParaRPr lang="en-US" sz="800" dirty="0"/>
              </a:p>
              <a:p>
                <a:r>
                  <a:rPr lang="en-US" sz="1600" dirty="0" smtClean="0"/>
                  <a:t>0.8</a:t>
                </a:r>
              </a:p>
              <a:p>
                <a:endParaRPr lang="en-US" sz="800" dirty="0"/>
              </a:p>
              <a:p>
                <a:r>
                  <a:rPr lang="en-US" sz="1600" dirty="0" smtClean="0"/>
                  <a:t>0.6</a:t>
                </a:r>
              </a:p>
              <a:p>
                <a:endParaRPr lang="en-US" sz="800" dirty="0"/>
              </a:p>
              <a:p>
                <a:r>
                  <a:rPr lang="en-US" sz="1600" dirty="0" smtClean="0"/>
                  <a:t>0.4</a:t>
                </a:r>
              </a:p>
              <a:p>
                <a:endParaRPr lang="en-US" sz="800" dirty="0"/>
              </a:p>
              <a:p>
                <a:r>
                  <a:rPr lang="en-US" sz="1600" dirty="0" smtClean="0"/>
                  <a:t>0.2</a:t>
                </a:r>
              </a:p>
              <a:p>
                <a:endParaRPr lang="en-US" sz="800" dirty="0"/>
              </a:p>
              <a:p>
                <a:r>
                  <a:rPr lang="en-US" sz="1600" dirty="0" smtClean="0"/>
                  <a:t>0.0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 rot="16200000">
                <a:off x="5746771" y="2270488"/>
                <a:ext cx="602537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/>
                  <a:t>Recall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853576" y="4101000"/>
              <a:ext cx="660926" cy="2123658"/>
              <a:chOff x="5882397" y="1318707"/>
              <a:chExt cx="660926" cy="2123658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6208295" y="1318707"/>
                <a:ext cx="335028" cy="212365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/>
                  <a:t>1.0</a:t>
                </a:r>
              </a:p>
              <a:p>
                <a:endParaRPr lang="en-US" sz="800" dirty="0"/>
              </a:p>
              <a:p>
                <a:r>
                  <a:rPr lang="en-US" sz="1600" dirty="0" smtClean="0"/>
                  <a:t>0.8</a:t>
                </a:r>
              </a:p>
              <a:p>
                <a:endParaRPr lang="en-US" sz="800" dirty="0"/>
              </a:p>
              <a:p>
                <a:r>
                  <a:rPr lang="en-US" sz="1600" dirty="0" smtClean="0"/>
                  <a:t>0.6</a:t>
                </a:r>
              </a:p>
              <a:p>
                <a:endParaRPr lang="en-US" sz="800" dirty="0"/>
              </a:p>
              <a:p>
                <a:r>
                  <a:rPr lang="en-US" sz="1600" dirty="0" smtClean="0"/>
                  <a:t>0.4</a:t>
                </a:r>
              </a:p>
              <a:p>
                <a:endParaRPr lang="en-US" sz="800" dirty="0"/>
              </a:p>
              <a:p>
                <a:r>
                  <a:rPr lang="en-US" sz="1600" dirty="0" smtClean="0"/>
                  <a:t>0.2</a:t>
                </a:r>
              </a:p>
              <a:p>
                <a:endParaRPr lang="en-US" sz="800" dirty="0"/>
              </a:p>
              <a:p>
                <a:r>
                  <a:rPr lang="en-US" sz="1600" dirty="0" smtClean="0"/>
                  <a:t>0.0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 rot="16200000">
                <a:off x="5704239" y="2270488"/>
                <a:ext cx="602537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/>
                  <a:t>Recall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-231843" y="4087937"/>
              <a:ext cx="660926" cy="2123658"/>
              <a:chOff x="5882397" y="1318707"/>
              <a:chExt cx="660926" cy="2123658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6208295" y="1318707"/>
                <a:ext cx="335028" cy="212365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/>
                  <a:t>1.0</a:t>
                </a:r>
              </a:p>
              <a:p>
                <a:endParaRPr lang="en-US" sz="800" dirty="0"/>
              </a:p>
              <a:p>
                <a:r>
                  <a:rPr lang="en-US" sz="1600" dirty="0" smtClean="0"/>
                  <a:t>0.8</a:t>
                </a:r>
              </a:p>
              <a:p>
                <a:endParaRPr lang="en-US" sz="800" dirty="0"/>
              </a:p>
              <a:p>
                <a:r>
                  <a:rPr lang="en-US" sz="1600" dirty="0" smtClean="0"/>
                  <a:t>0.6</a:t>
                </a:r>
              </a:p>
              <a:p>
                <a:endParaRPr lang="en-US" sz="800" dirty="0"/>
              </a:p>
              <a:p>
                <a:r>
                  <a:rPr lang="en-US" sz="1600" dirty="0" smtClean="0"/>
                  <a:t>0.4</a:t>
                </a:r>
              </a:p>
              <a:p>
                <a:endParaRPr lang="en-US" sz="800" dirty="0"/>
              </a:p>
              <a:p>
                <a:r>
                  <a:rPr lang="en-US" sz="1600" dirty="0" smtClean="0"/>
                  <a:t>0.2</a:t>
                </a:r>
              </a:p>
              <a:p>
                <a:endParaRPr lang="en-US" sz="800" dirty="0"/>
              </a:p>
              <a:p>
                <a:r>
                  <a:rPr lang="en-US" sz="1600" dirty="0" smtClean="0"/>
                  <a:t>0.0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rot="16200000">
                <a:off x="5704239" y="2270488"/>
                <a:ext cx="602537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/>
                  <a:t>Recall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8315" y="2668772"/>
                <a:ext cx="267220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0       2      4       6      8      10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15" y="2668772"/>
                <a:ext cx="2672205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28" r="-228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640547" y="2658138"/>
                <a:ext cx="267220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0       2      4       6      8      10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547" y="2658138"/>
                <a:ext cx="2672205" cy="276999"/>
              </a:xfrm>
              <a:prstGeom prst="rect">
                <a:avLst/>
              </a:prstGeom>
              <a:blipFill rotWithShape="0">
                <a:blip r:embed="rId5"/>
                <a:stretch>
                  <a:fillRect r="-228"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805526" y="2669067"/>
                <a:ext cx="267220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0       2      4       6      8      10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526" y="2669067"/>
                <a:ext cx="2672205" cy="276999"/>
              </a:xfrm>
              <a:prstGeom prst="rect">
                <a:avLst/>
              </a:prstGeom>
              <a:blipFill rotWithShape="0">
                <a:blip r:embed="rId6"/>
                <a:stretch>
                  <a:fillRect r="-228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2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F1C890AA-1350-4F35-86A1-FD40997611D6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Verdana" charset="0"/>
              </a:rPr>
              <a:t>Sliding </a:t>
            </a:r>
            <a:r>
              <a:rPr lang="en-US" dirty="0" smtClean="0">
                <a:latin typeface="Verdana" charset="0"/>
              </a:rPr>
              <a:t>Bloom Filter</a:t>
            </a:r>
            <a:endParaRPr lang="en-US" dirty="0">
              <a:latin typeface="Verdana" charset="0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14"/>
          </p:nvPr>
        </p:nvSpPr>
        <p:spPr>
          <a:xfrm>
            <a:off x="210376" y="1646239"/>
            <a:ext cx="8631415" cy="13300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Verdana" charset="0"/>
              </a:rPr>
              <a:t>Did       appear in the </a:t>
            </a:r>
            <a:r>
              <a:rPr lang="en-US" sz="3500" b="1" i="1" dirty="0" smtClean="0">
                <a:latin typeface="Verdana" charset="0"/>
              </a:rPr>
              <a:t>window</a:t>
            </a:r>
            <a:r>
              <a:rPr lang="en-US" sz="3600" dirty="0" smtClean="0">
                <a:latin typeface="Verdana" charset="0"/>
              </a:rPr>
              <a:t>?  </a:t>
            </a:r>
          </a:p>
          <a:p>
            <a:pPr>
              <a:lnSpc>
                <a:spcPct val="150000"/>
              </a:lnSpc>
            </a:pPr>
            <a:endParaRPr lang="en-US" sz="3200" dirty="0" smtClean="0">
              <a:latin typeface="Verdana" charset="0"/>
            </a:endParaRPr>
          </a:p>
          <a:p>
            <a:endParaRPr lang="en-US" sz="3600" dirty="0">
              <a:latin typeface="Verdan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82100" y="4592827"/>
            <a:ext cx="18688665" cy="548640"/>
            <a:chOff x="9182100" y="4592827"/>
            <a:chExt cx="18688665" cy="548640"/>
          </a:xfrm>
        </p:grpSpPr>
        <p:sp>
          <p:nvSpPr>
            <p:cNvPr id="43" name="Rectangle 42"/>
            <p:cNvSpPr/>
            <p:nvPr/>
          </p:nvSpPr>
          <p:spPr>
            <a:xfrm>
              <a:off x="107823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5537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3251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0965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8679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6393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4107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18210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5920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3634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1348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19062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16776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14490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12204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099185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44147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41861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39575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37289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35003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32717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30431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28145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62244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59958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7672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55386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53100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50814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48528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462425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73865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71579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69293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67007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647210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92091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89805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87519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85233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82947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80661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78375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76089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10189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07903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0561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03331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01045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98759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96473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9418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2847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26191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23905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21619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9333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17047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14761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124751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40097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37811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35525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33239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3095360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58324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56038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53752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51466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49180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46894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44608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423221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76421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74135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71849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69563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67277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64991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62705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6041965" y="4592827"/>
              <a:ext cx="228600" cy="548640"/>
            </a:xfrm>
            <a:prstGeom prst="rect">
              <a:avLst/>
            </a:prstGeom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206090" y="3823178"/>
            <a:ext cx="19202400" cy="465453"/>
            <a:chOff x="-4123283" y="3879521"/>
            <a:chExt cx="19202400" cy="465453"/>
          </a:xfrm>
        </p:grpSpPr>
        <p:pic>
          <p:nvPicPr>
            <p:cNvPr id="126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3191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27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41063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28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7763917" y="3887774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6392317" y="388386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4" descr="Image result for futurama morbo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8"/>
            <a:stretch/>
          </p:blipFill>
          <p:spPr bwMode="auto">
            <a:xfrm>
              <a:off x="3649117" y="388386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7306717" y="3887774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45635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33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5020717" y="3883429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34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5477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35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59351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36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68495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37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9592717" y="3883429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8221117" y="387952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9135517" y="3883429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8678317" y="3879521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1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0049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2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09643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3" name="Picture 4" descr="Image result for futurama morbo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8"/>
            <a:stretch/>
          </p:blipFill>
          <p:spPr bwMode="auto">
            <a:xfrm>
              <a:off x="10507117" y="388386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14215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5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1878717" y="3883429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6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2335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7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27931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8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32503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9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3707517" y="3883429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50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41647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51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4621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52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22775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9059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18203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363117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56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27347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4487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-4656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59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-84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60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-22944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-36660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-27516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-41232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64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-32088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65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-18372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-9228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-1380083" y="3887007"/>
              <a:ext cx="457200" cy="457200"/>
            </a:xfrm>
            <a:prstGeom prst="rect">
              <a:avLst/>
            </a:prstGeom>
            <a:noFill/>
            <a:extLst/>
          </p:spPr>
        </p:pic>
      </p:grpSp>
      <p:pic>
        <p:nvPicPr>
          <p:cNvPr id="169" name="Picture 18" descr="Image result for futurama bender black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1621982" y="1784489"/>
            <a:ext cx="731520" cy="731520"/>
          </a:xfrm>
          <a:prstGeom prst="rect">
            <a:avLst/>
          </a:prstGeom>
          <a:noFill/>
          <a:extLst/>
        </p:spPr>
      </p:pic>
      <p:sp>
        <p:nvSpPr>
          <p:cNvPr id="173" name="Rectangle 172"/>
          <p:cNvSpPr/>
          <p:nvPr/>
        </p:nvSpPr>
        <p:spPr>
          <a:xfrm>
            <a:off x="-1131796" y="3748877"/>
            <a:ext cx="4069080" cy="5910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Content Placeholder 4"/>
          <p:cNvSpPr txBox="1">
            <a:spLocks/>
          </p:cNvSpPr>
          <p:nvPr/>
        </p:nvSpPr>
        <p:spPr bwMode="auto">
          <a:xfrm>
            <a:off x="210376" y="2729220"/>
            <a:ext cx="9064625" cy="133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9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 smtClean="0">
                <a:latin typeface="Verdana" charset="0"/>
              </a:rPr>
              <a:t>Recent data is often the most important!</a:t>
            </a:r>
            <a:endParaRPr lang="en-US" sz="3200" dirty="0">
              <a:latin typeface="Verdana" charset="0"/>
            </a:endParaRPr>
          </a:p>
        </p:txBody>
      </p:sp>
      <p:sp>
        <p:nvSpPr>
          <p:cNvPr id="168" name="Content Placeholder 4"/>
          <p:cNvSpPr txBox="1">
            <a:spLocks/>
          </p:cNvSpPr>
          <p:nvPr/>
        </p:nvSpPr>
        <p:spPr bwMode="auto">
          <a:xfrm>
            <a:off x="217032" y="4629489"/>
            <a:ext cx="8147634" cy="110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9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 smtClean="0">
                <a:latin typeface="Verdana" charset="0"/>
              </a:rPr>
              <a:t>Traditionally – must fit in the SRAM</a:t>
            </a:r>
          </a:p>
        </p:txBody>
      </p:sp>
      <p:graphicFrame>
        <p:nvGraphicFramePr>
          <p:cNvPr id="171" name="Table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505222"/>
              </p:ext>
            </p:extLst>
          </p:nvPr>
        </p:nvGraphicFramePr>
        <p:xfrm>
          <a:off x="924182" y="5648019"/>
          <a:ext cx="4273234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2418"/>
                <a:gridCol w="860743"/>
                <a:gridCol w="860743"/>
                <a:gridCol w="9893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2014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SRAM</a:t>
                      </a:r>
                      <a:r>
                        <a:rPr lang="en-US" sz="1600" baseline="0" dirty="0" smtClean="0"/>
                        <a:t> (MB)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10-20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30-60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50-100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72" name="Content Placeholder 4"/>
          <p:cNvSpPr txBox="1">
            <a:spLocks/>
          </p:cNvSpPr>
          <p:nvPr/>
        </p:nvSpPr>
        <p:spPr bwMode="auto">
          <a:xfrm>
            <a:off x="5472467" y="5898216"/>
            <a:ext cx="3181829" cy="54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9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b="1" dirty="0" smtClean="0">
                <a:latin typeface="Verdana" charset="0"/>
              </a:rPr>
              <a:t>(</a:t>
            </a:r>
            <a:r>
              <a:rPr lang="en-US" sz="1050" b="1" dirty="0" err="1" smtClean="0">
                <a:latin typeface="Verdana" charset="0"/>
              </a:rPr>
              <a:t>SilkRoad</a:t>
            </a:r>
            <a:r>
              <a:rPr lang="en-US" sz="1050" b="1" dirty="0" smtClean="0">
                <a:latin typeface="Verdana" charset="0"/>
              </a:rPr>
              <a:t>, SIGCOMM 2017)</a:t>
            </a:r>
            <a:endParaRPr lang="en-US" sz="1050" b="1" dirty="0">
              <a:latin typeface="Verdana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16466" y="2882822"/>
            <a:ext cx="3914775" cy="1990597"/>
          </a:xfrm>
          <a:prstGeom prst="roundRect">
            <a:avLst/>
          </a:prstGeom>
          <a:gradFill>
            <a:gsLst>
              <a:gs pos="0">
                <a:srgbClr val="00375C"/>
              </a:gs>
              <a:gs pos="100000">
                <a:srgbClr val="0E68EC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Content Placeholder 5"/>
              <p:cNvSpPr txBox="1">
                <a:spLocks/>
              </p:cNvSpPr>
              <p:nvPr/>
            </p:nvSpPr>
            <p:spPr bwMode="auto">
              <a:xfrm>
                <a:off x="5499545" y="3992029"/>
                <a:ext cx="4711255" cy="617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9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FFC000"/>
                    </a:solidFill>
                  </a:rPr>
                  <a:t>Few false positives: </a:t>
                </a:r>
                <a:endParaRPr lang="en-US" sz="1800" b="1" i="0" dirty="0" smtClean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𝐏𝐫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1800" b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yes</m:t>
                          </m:r>
                        </m:e>
                        <m:e>
                          <m:r>
                            <a:rPr lang="en-US" sz="18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∉</m:t>
                          </m:r>
                          <m:r>
                            <a:rPr lang="en-US" sz="18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  <m:r>
                        <a:rPr lang="en-US" sz="18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𝝐</m:t>
                      </m:r>
                      <m:r>
                        <a:rPr lang="en-US" sz="1600" b="1" i="1" dirty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1" dirty="0">
                          <a:solidFill>
                            <a:srgbClr val="FFC000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16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78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9545" y="3992029"/>
                <a:ext cx="4711255" cy="617220"/>
              </a:xfrm>
              <a:prstGeom prst="rect">
                <a:avLst/>
              </a:prstGeom>
              <a:blipFill rotWithShape="0">
                <a:blip r:embed="rId10"/>
                <a:stretch>
                  <a:fillRect l="-1035" t="-5941" b="-89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Content Placeholder 5"/>
              <p:cNvSpPr txBox="1">
                <a:spLocks/>
              </p:cNvSpPr>
              <p:nvPr/>
            </p:nvSpPr>
            <p:spPr bwMode="auto">
              <a:xfrm>
                <a:off x="5499545" y="3131657"/>
                <a:ext cx="4711255" cy="617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9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FFC000"/>
                    </a:solidFill>
                  </a:rPr>
                  <a:t>No false negatives: </a:t>
                </a:r>
                <a:endParaRPr lang="en-US" sz="1800" b="1" i="0" dirty="0" smtClean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𝐏𝐫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1800" b="1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yes</m:t>
                          </m:r>
                        </m:e>
                        <m:e>
                          <m:r>
                            <a:rPr lang="en-US" sz="1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6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76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9545" y="3131657"/>
                <a:ext cx="4711255" cy="617220"/>
              </a:xfrm>
              <a:prstGeom prst="rect">
                <a:avLst/>
              </a:prstGeom>
              <a:blipFill rotWithShape="0">
                <a:blip r:embed="rId11"/>
                <a:stretch>
                  <a:fillRect l="-1035" t="-5941" b="-99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33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2.18594 0.00741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06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  <p:bldP spid="173" grpId="0" animBg="1"/>
      <p:bldP spid="175" grpId="0" build="p"/>
      <p:bldP spid="172" grpId="0"/>
      <p:bldP spid="6" grpId="0" animBg="1"/>
      <p:bldP spid="178" grpId="0"/>
      <p:bldP spid="17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b="21202"/>
          <a:stretch/>
        </p:blipFill>
        <p:spPr>
          <a:xfrm>
            <a:off x="383852" y="1371587"/>
            <a:ext cx="9144000" cy="194876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24529" y="1330442"/>
            <a:ext cx="335028" cy="21236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1.0</a:t>
            </a:r>
          </a:p>
          <a:p>
            <a:endParaRPr lang="en-US" sz="800" dirty="0"/>
          </a:p>
          <a:p>
            <a:r>
              <a:rPr lang="en-US" sz="1600" dirty="0" smtClean="0"/>
              <a:t>0.8</a:t>
            </a:r>
          </a:p>
          <a:p>
            <a:endParaRPr lang="en-US" sz="800" dirty="0"/>
          </a:p>
          <a:p>
            <a:r>
              <a:rPr lang="en-US" sz="1600" dirty="0" smtClean="0"/>
              <a:t>0.6</a:t>
            </a:r>
          </a:p>
          <a:p>
            <a:endParaRPr lang="en-US" sz="800" dirty="0"/>
          </a:p>
          <a:p>
            <a:r>
              <a:rPr lang="en-US" sz="1600" dirty="0" smtClean="0"/>
              <a:t>0.4</a:t>
            </a:r>
          </a:p>
          <a:p>
            <a:endParaRPr lang="en-US" sz="800" dirty="0"/>
          </a:p>
          <a:p>
            <a:r>
              <a:rPr lang="en-US" sz="1600" dirty="0" smtClean="0"/>
              <a:t>0.2</a:t>
            </a:r>
          </a:p>
          <a:p>
            <a:endParaRPr lang="en-US" sz="800" dirty="0"/>
          </a:p>
          <a:p>
            <a:r>
              <a:rPr lang="en-US" sz="1600" dirty="0" smtClean="0"/>
              <a:t>0.0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43940" y="1318200"/>
            <a:ext cx="335028" cy="21236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1.0</a:t>
            </a:r>
          </a:p>
          <a:p>
            <a:endParaRPr lang="en-US" sz="800" dirty="0"/>
          </a:p>
          <a:p>
            <a:r>
              <a:rPr lang="en-US" sz="1600" dirty="0" smtClean="0"/>
              <a:t>0.8</a:t>
            </a:r>
          </a:p>
          <a:p>
            <a:endParaRPr lang="en-US" sz="800" dirty="0"/>
          </a:p>
          <a:p>
            <a:r>
              <a:rPr lang="en-US" sz="1600" dirty="0" smtClean="0"/>
              <a:t>0.6</a:t>
            </a:r>
          </a:p>
          <a:p>
            <a:endParaRPr lang="en-US" sz="800" dirty="0"/>
          </a:p>
          <a:p>
            <a:r>
              <a:rPr lang="en-US" sz="1600" dirty="0" smtClean="0"/>
              <a:t>0.4</a:t>
            </a:r>
          </a:p>
          <a:p>
            <a:endParaRPr lang="en-US" sz="800" dirty="0"/>
          </a:p>
          <a:p>
            <a:r>
              <a:rPr lang="en-US" sz="1600" dirty="0" smtClean="0"/>
              <a:t>0.2</a:t>
            </a:r>
          </a:p>
          <a:p>
            <a:endParaRPr lang="en-US" sz="800" dirty="0"/>
          </a:p>
          <a:p>
            <a:r>
              <a:rPr lang="en-US" sz="1600" dirty="0" smtClean="0"/>
              <a:t>0.0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2579" y="1317017"/>
            <a:ext cx="335028" cy="21236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1.0</a:t>
            </a:r>
          </a:p>
          <a:p>
            <a:endParaRPr lang="en-US" sz="800" dirty="0"/>
          </a:p>
          <a:p>
            <a:r>
              <a:rPr lang="en-US" sz="1600" dirty="0" smtClean="0"/>
              <a:t>0.8</a:t>
            </a:r>
          </a:p>
          <a:p>
            <a:endParaRPr lang="en-US" sz="800" dirty="0"/>
          </a:p>
          <a:p>
            <a:r>
              <a:rPr lang="en-US" sz="1600" dirty="0" smtClean="0"/>
              <a:t>0.6</a:t>
            </a:r>
          </a:p>
          <a:p>
            <a:endParaRPr lang="en-US" sz="800" dirty="0"/>
          </a:p>
          <a:p>
            <a:r>
              <a:rPr lang="en-US" sz="1600" dirty="0" smtClean="0"/>
              <a:t>0.4</a:t>
            </a:r>
          </a:p>
          <a:p>
            <a:endParaRPr lang="en-US" sz="800" dirty="0"/>
          </a:p>
          <a:p>
            <a:r>
              <a:rPr lang="en-US" sz="1600" dirty="0" smtClean="0"/>
              <a:t>0.2</a:t>
            </a:r>
          </a:p>
          <a:p>
            <a:endParaRPr lang="en-US" sz="800" dirty="0"/>
          </a:p>
          <a:p>
            <a:r>
              <a:rPr lang="en-US" sz="1600" dirty="0" smtClean="0"/>
              <a:t>0.0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6011043" y="2270488"/>
            <a:ext cx="910314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Precision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2908314" y="2270488"/>
            <a:ext cx="910314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Precision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312456" y="2273013"/>
            <a:ext cx="910314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Precision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18853" y="3273552"/>
                <a:ext cx="283250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853" y="3273552"/>
                <a:ext cx="2832507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796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/>
          <a:srcRect t="92598" b="-476"/>
          <a:stretch/>
        </p:blipFill>
        <p:spPr>
          <a:xfrm>
            <a:off x="450112" y="3793379"/>
            <a:ext cx="9144000" cy="19482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590259" y="3512367"/>
            <a:ext cx="7712767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Recall					</a:t>
            </a:r>
            <a:r>
              <a:rPr lang="en-US" sz="1600" dirty="0" smtClean="0"/>
              <a:t>      Recall</a:t>
            </a:r>
            <a:r>
              <a:rPr lang="en-US" sz="1600" dirty="0"/>
              <a:t>					</a:t>
            </a:r>
            <a:r>
              <a:rPr lang="en-US" sz="1600" dirty="0" smtClean="0"/>
              <a:t>    Recall</a:t>
            </a:r>
            <a:r>
              <a:rPr lang="en-US" sz="1600" dirty="0"/>
              <a:t>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8814" y="3265851"/>
                <a:ext cx="283250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14" y="3265851"/>
                <a:ext cx="2832507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011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37157" y="3273552"/>
                <a:ext cx="283250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157" y="3273552"/>
                <a:ext cx="2832507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017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0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 rotWithShape="1">
          <a:blip r:embed="rId2"/>
          <a:srcRect b="22779"/>
          <a:stretch/>
        </p:blipFill>
        <p:spPr>
          <a:xfrm>
            <a:off x="6221" y="1384326"/>
            <a:ext cx="9144000" cy="19208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82249"/>
          <a:stretch/>
        </p:blipFill>
        <p:spPr>
          <a:xfrm>
            <a:off x="0" y="3614283"/>
            <a:ext cx="9052560" cy="44155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882397" y="1318707"/>
            <a:ext cx="741720" cy="2123658"/>
            <a:chOff x="5882397" y="1318707"/>
            <a:chExt cx="741720" cy="2123658"/>
          </a:xfrm>
        </p:grpSpPr>
        <p:sp>
          <p:nvSpPr>
            <p:cNvPr id="11" name="TextBox 10"/>
            <p:cNvSpPr txBox="1"/>
            <p:nvPr/>
          </p:nvSpPr>
          <p:spPr>
            <a:xfrm>
              <a:off x="6289089" y="1318707"/>
              <a:ext cx="335028" cy="212365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/>
                <a:t>1.0</a:t>
              </a:r>
            </a:p>
            <a:p>
              <a:endParaRPr lang="en-US" sz="800" dirty="0"/>
            </a:p>
            <a:p>
              <a:r>
                <a:rPr lang="en-US" sz="1600" dirty="0" smtClean="0"/>
                <a:t>0.8</a:t>
              </a:r>
            </a:p>
            <a:p>
              <a:endParaRPr lang="en-US" sz="800" dirty="0"/>
            </a:p>
            <a:p>
              <a:r>
                <a:rPr lang="en-US" sz="1600" dirty="0" smtClean="0"/>
                <a:t>0.6</a:t>
              </a:r>
            </a:p>
            <a:p>
              <a:endParaRPr lang="en-US" sz="800" dirty="0"/>
            </a:p>
            <a:p>
              <a:r>
                <a:rPr lang="en-US" sz="1600" dirty="0" smtClean="0"/>
                <a:t>0.4</a:t>
              </a:r>
            </a:p>
            <a:p>
              <a:endParaRPr lang="en-US" sz="800" dirty="0"/>
            </a:p>
            <a:p>
              <a:r>
                <a:rPr lang="en-US" sz="1600" dirty="0" smtClean="0"/>
                <a:t>0.2</a:t>
              </a:r>
            </a:p>
            <a:p>
              <a:endParaRPr lang="en-US" sz="800" dirty="0"/>
            </a:p>
            <a:p>
              <a:r>
                <a:rPr lang="en-US" sz="1600" dirty="0" smtClean="0"/>
                <a:t>0.0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5704239" y="2270488"/>
              <a:ext cx="602537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/>
                <a:t>Recall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65749" y="3284001"/>
                <a:ext cx="2835007" cy="2800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749" y="3284001"/>
                <a:ext cx="2835007" cy="280077"/>
              </a:xfrm>
              <a:prstGeom prst="rect">
                <a:avLst/>
              </a:prstGeom>
              <a:blipFill rotWithShape="0">
                <a:blip r:embed="rId3"/>
                <a:stretch>
                  <a:fillRect l="-1075" t="-4348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2789618" y="1331952"/>
            <a:ext cx="709052" cy="2123658"/>
            <a:chOff x="5882397" y="1318707"/>
            <a:chExt cx="709052" cy="2123658"/>
          </a:xfrm>
        </p:grpSpPr>
        <p:sp>
          <p:nvSpPr>
            <p:cNvPr id="15" name="TextBox 14"/>
            <p:cNvSpPr txBox="1"/>
            <p:nvPr/>
          </p:nvSpPr>
          <p:spPr>
            <a:xfrm>
              <a:off x="6256421" y="1318707"/>
              <a:ext cx="335028" cy="212365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/>
                <a:t>1.0</a:t>
              </a:r>
            </a:p>
            <a:p>
              <a:endParaRPr lang="en-US" sz="800" dirty="0"/>
            </a:p>
            <a:p>
              <a:r>
                <a:rPr lang="en-US" sz="1600" dirty="0" smtClean="0"/>
                <a:t>0.8</a:t>
              </a:r>
            </a:p>
            <a:p>
              <a:endParaRPr lang="en-US" sz="800" dirty="0"/>
            </a:p>
            <a:p>
              <a:r>
                <a:rPr lang="en-US" sz="1600" dirty="0" smtClean="0"/>
                <a:t>0.6</a:t>
              </a:r>
            </a:p>
            <a:p>
              <a:endParaRPr lang="en-US" sz="800" dirty="0"/>
            </a:p>
            <a:p>
              <a:r>
                <a:rPr lang="en-US" sz="1600" dirty="0" smtClean="0"/>
                <a:t>0.4</a:t>
              </a:r>
            </a:p>
            <a:p>
              <a:endParaRPr lang="en-US" sz="800" dirty="0"/>
            </a:p>
            <a:p>
              <a:r>
                <a:rPr lang="en-US" sz="1600" dirty="0" smtClean="0"/>
                <a:t>0.2</a:t>
              </a:r>
            </a:p>
            <a:p>
              <a:endParaRPr lang="en-US" sz="800" dirty="0"/>
            </a:p>
            <a:p>
              <a:r>
                <a:rPr lang="en-US" sz="1600" dirty="0" smtClean="0"/>
                <a:t>0.0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5704239" y="2270488"/>
              <a:ext cx="602537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/>
                <a:t>Recall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295801" y="1318889"/>
            <a:ext cx="660926" cy="2123658"/>
            <a:chOff x="5882397" y="1318707"/>
            <a:chExt cx="660926" cy="2123658"/>
          </a:xfrm>
        </p:grpSpPr>
        <p:sp>
          <p:nvSpPr>
            <p:cNvPr id="18" name="TextBox 17"/>
            <p:cNvSpPr txBox="1"/>
            <p:nvPr/>
          </p:nvSpPr>
          <p:spPr>
            <a:xfrm>
              <a:off x="6208295" y="1318707"/>
              <a:ext cx="335028" cy="212365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/>
                <a:t>1.0</a:t>
              </a:r>
            </a:p>
            <a:p>
              <a:endParaRPr lang="en-US" sz="800" dirty="0"/>
            </a:p>
            <a:p>
              <a:r>
                <a:rPr lang="en-US" sz="1600" dirty="0" smtClean="0"/>
                <a:t>0.8</a:t>
              </a:r>
            </a:p>
            <a:p>
              <a:endParaRPr lang="en-US" sz="800" dirty="0"/>
            </a:p>
            <a:p>
              <a:r>
                <a:rPr lang="en-US" sz="1600" dirty="0" smtClean="0"/>
                <a:t>0.6</a:t>
              </a:r>
            </a:p>
            <a:p>
              <a:endParaRPr lang="en-US" sz="800" dirty="0"/>
            </a:p>
            <a:p>
              <a:r>
                <a:rPr lang="en-US" sz="1600" dirty="0" smtClean="0"/>
                <a:t>0.4</a:t>
              </a:r>
            </a:p>
            <a:p>
              <a:endParaRPr lang="en-US" sz="800" dirty="0"/>
            </a:p>
            <a:p>
              <a:r>
                <a:rPr lang="en-US" sz="1600" dirty="0" smtClean="0"/>
                <a:t>0.2</a:t>
              </a:r>
            </a:p>
            <a:p>
              <a:endParaRPr lang="en-US" sz="800" dirty="0"/>
            </a:p>
            <a:p>
              <a:r>
                <a:rPr lang="en-US" sz="1600" dirty="0" smtClean="0"/>
                <a:t>0.0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5704239" y="2270488"/>
              <a:ext cx="602537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/>
                <a:t>Recall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6338" y="3261917"/>
            <a:ext cx="5946324" cy="287134"/>
            <a:chOff x="242464" y="3261917"/>
            <a:chExt cx="5946324" cy="287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42464" y="3261917"/>
                  <a:ext cx="2835007" cy="2800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464" y="3261917"/>
                  <a:ext cx="2835007" cy="2800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858" t="-2174" b="-108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353781" y="3268974"/>
                  <a:ext cx="2835007" cy="2800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p>
                        </m:s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3781" y="3268974"/>
                  <a:ext cx="2835007" cy="2800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75" t="-2174" b="-108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179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0" y="134938"/>
            <a:ext cx="9144000" cy="1076325"/>
          </a:xfrm>
        </p:spPr>
        <p:txBody>
          <a:bodyPr/>
          <a:lstStyle/>
          <a:p>
            <a:r>
              <a:rPr lang="en-US" sz="2200" dirty="0" smtClean="0">
                <a:latin typeface="Verdana" charset="0"/>
              </a:rPr>
              <a:t>Lower Bounds for Sliding Bloom Filters</a:t>
            </a:r>
            <a:endParaRPr lang="en-US" sz="2200" dirty="0">
              <a:latin typeface="Verdan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0" y="1540893"/>
                <a:ext cx="9144000" cy="617220"/>
              </a:xfrm>
            </p:spPr>
            <p:txBody>
              <a:bodyPr/>
              <a:lstStyle/>
              <a:p>
                <a:r>
                  <a:rPr lang="en-US" dirty="0" smtClean="0"/>
                  <a:t>Any sliding Bloom filter must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𝔅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 smtClean="0"/>
                  <a:t> bits. 						(Naor and Yogev, ISAAC 2013)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0" y="1540893"/>
                <a:ext cx="9144000" cy="617220"/>
              </a:xfrm>
              <a:blipFill rotWithShape="0">
                <a:blip r:embed="rId3"/>
                <a:stretch>
                  <a:fillRect b="-74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5"/>
              <p:cNvSpPr txBox="1">
                <a:spLocks/>
              </p:cNvSpPr>
              <p:nvPr/>
            </p:nvSpPr>
            <p:spPr bwMode="auto">
              <a:xfrm>
                <a:off x="0" y="3280793"/>
                <a:ext cx="9144000" cy="617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4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For convenience we 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sz="2200" dirty="0" smtClean="0"/>
                  <a:t>Alternatively,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func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200" dirty="0" smtClean="0"/>
                  <a:t> </a:t>
                </a:r>
                <a:endParaRPr lang="en-US" sz="2200" dirty="0"/>
              </a:p>
            </p:txBody>
          </p:sp>
        </mc:Choice>
        <mc:Fallback xmlns="">
          <p:sp>
            <p:nvSpPr>
              <p:cNvPr id="84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280793"/>
                <a:ext cx="9144000" cy="617220"/>
              </a:xfrm>
              <a:prstGeom prst="rect">
                <a:avLst/>
              </a:prstGeom>
              <a:blipFill rotWithShape="0">
                <a:blip r:embed="rId5"/>
                <a:stretch>
                  <a:fillRect t="-4950" b="-702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5"/>
              <p:cNvSpPr txBox="1">
                <a:spLocks/>
              </p:cNvSpPr>
              <p:nvPr/>
            </p:nvSpPr>
            <p:spPr bwMode="auto">
              <a:xfrm>
                <a:off x="0" y="4986786"/>
                <a:ext cx="9144000" cy="617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4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300" dirty="0" smtClean="0"/>
                  <a:t>An algorithm is called </a:t>
                </a:r>
                <a:r>
                  <a:rPr lang="en-US" sz="2300" i="1" u="sng" dirty="0" smtClean="0"/>
                  <a:t>succinct</a:t>
                </a:r>
                <a:r>
                  <a:rPr lang="en-US" sz="2300" dirty="0" smtClean="0"/>
                  <a:t> if it uses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𝔅</m:t>
                    </m:r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300" dirty="0" smtClean="0"/>
                  <a:t> space.</a:t>
                </a:r>
                <a:endParaRPr lang="en-US" sz="2300" dirty="0"/>
              </a:p>
            </p:txBody>
          </p:sp>
        </mc:Choice>
        <mc:Fallback xmlns="">
          <p:sp>
            <p:nvSpPr>
              <p:cNvPr id="85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86786"/>
                <a:ext cx="9144000" cy="617220"/>
              </a:xfrm>
              <a:prstGeom prst="rect">
                <a:avLst/>
              </a:prstGeom>
              <a:blipFill rotWithShape="0">
                <a:blip r:embed="rId6"/>
                <a:stretch>
                  <a:fillRect t="-49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62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4" grpId="0" build="p"/>
      <p:bldP spid="8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33548"/>
              </p:ext>
            </p:extLst>
          </p:nvPr>
        </p:nvGraphicFramePr>
        <p:xfrm>
          <a:off x="1373870" y="2487743"/>
          <a:ext cx="2532380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50900"/>
                <a:gridCol w="16814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Timestamp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ontent Placeholder 5"/>
              <p:cNvSpPr txBox="1">
                <a:spLocks/>
              </p:cNvSpPr>
              <p:nvPr/>
            </p:nvSpPr>
            <p:spPr bwMode="auto">
              <a:xfrm>
                <a:off x="2659805" y="3598544"/>
                <a:ext cx="565141" cy="389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rgbClr val="076AA3"/>
                  </a:solidFill>
                </a:endParaRPr>
              </a:p>
            </p:txBody>
          </p:sp>
        </mc:Choice>
        <mc:Fallback xmlns="">
          <p:sp>
            <p:nvSpPr>
              <p:cNvPr id="106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9805" y="3598544"/>
                <a:ext cx="565141" cy="38971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Content Placeholder 5"/>
              <p:cNvSpPr txBox="1">
                <a:spLocks/>
              </p:cNvSpPr>
              <p:nvPr/>
            </p:nvSpPr>
            <p:spPr bwMode="auto">
              <a:xfrm>
                <a:off x="2663820" y="3604018"/>
                <a:ext cx="565141" cy="389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BD55D4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000" b="1" dirty="0">
                  <a:solidFill>
                    <a:srgbClr val="BD55D4"/>
                  </a:solidFill>
                </a:endParaRPr>
              </a:p>
            </p:txBody>
          </p:sp>
        </mc:Choice>
        <mc:Fallback xmlns="">
          <p:sp>
            <p:nvSpPr>
              <p:cNvPr id="143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3820" y="3604018"/>
                <a:ext cx="565141" cy="3897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1" name="Picture 1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6998" y="5211676"/>
            <a:ext cx="478301" cy="365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Content Placeholder 5"/>
              <p:cNvSpPr txBox="1">
                <a:spLocks/>
              </p:cNvSpPr>
              <p:nvPr/>
            </p:nvSpPr>
            <p:spPr bwMode="auto">
              <a:xfrm>
                <a:off x="3337560" y="4965192"/>
                <a:ext cx="1650093" cy="617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09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7560" y="4965192"/>
                <a:ext cx="1650093" cy="617220"/>
              </a:xfrm>
              <a:prstGeom prst="rect">
                <a:avLst/>
              </a:prstGeom>
              <a:blipFill rotWithShape="0">
                <a:blip r:embed="rId7"/>
                <a:stretch>
                  <a:fillRect r="-2963" b="-49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Content Placeholder 5"/>
          <p:cNvSpPr txBox="1">
            <a:spLocks/>
          </p:cNvSpPr>
          <p:nvPr/>
        </p:nvSpPr>
        <p:spPr bwMode="auto">
          <a:xfrm>
            <a:off x="3078756" y="5158701"/>
            <a:ext cx="3466446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162" lvl="1" indent="0">
              <a:buNone/>
            </a:pPr>
            <a:r>
              <a:rPr lang="en-US" sz="1900" dirty="0" smtClean="0"/>
              <a:t>Has          appeared </a:t>
            </a:r>
            <a:endParaRPr lang="he-IL" sz="1900" dirty="0" smtClean="0"/>
          </a:p>
          <a:p>
            <a:pPr marL="411162" lvl="1" indent="0">
              <a:buNone/>
            </a:pPr>
            <a:r>
              <a:rPr lang="en-US" sz="1800" b="1" i="1" dirty="0" smtClean="0"/>
              <a:t>in the last 3 packets</a:t>
            </a:r>
            <a:r>
              <a:rPr lang="en-US" sz="1900" dirty="0" smtClean="0"/>
              <a:t>?</a:t>
            </a:r>
            <a:endParaRPr lang="en-US" sz="1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Content Placeholder 5"/>
              <p:cNvSpPr txBox="1">
                <a:spLocks/>
              </p:cNvSpPr>
              <p:nvPr/>
            </p:nvSpPr>
            <p:spPr bwMode="auto">
              <a:xfrm>
                <a:off x="3337560" y="4965192"/>
                <a:ext cx="1650093" cy="617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34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7560" y="4965192"/>
                <a:ext cx="1650093" cy="617220"/>
              </a:xfrm>
              <a:prstGeom prst="rect">
                <a:avLst/>
              </a:prstGeom>
              <a:blipFill rotWithShape="0">
                <a:blip r:embed="rId7"/>
                <a:stretch>
                  <a:fillRect r="-2963" b="-49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Content Placeholder 5"/>
              <p:cNvSpPr txBox="1">
                <a:spLocks/>
              </p:cNvSpPr>
              <p:nvPr/>
            </p:nvSpPr>
            <p:spPr bwMode="auto">
              <a:xfrm>
                <a:off x="3337560" y="4965192"/>
                <a:ext cx="1650093" cy="617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36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7560" y="4965192"/>
                <a:ext cx="1650093" cy="617220"/>
              </a:xfrm>
              <a:prstGeom prst="rect">
                <a:avLst/>
              </a:prstGeom>
              <a:blipFill rotWithShape="0">
                <a:blip r:embed="rId8"/>
                <a:stretch>
                  <a:fillRect r="-2963" b="-49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" name="Picture 1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198" y="5617818"/>
            <a:ext cx="478301" cy="365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5"/>
              <p:cNvSpPr txBox="1">
                <a:spLocks/>
              </p:cNvSpPr>
              <p:nvPr/>
            </p:nvSpPr>
            <p:spPr bwMode="auto">
              <a:xfrm>
                <a:off x="3337560" y="4965192"/>
                <a:ext cx="1650093" cy="617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04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7560" y="4965192"/>
                <a:ext cx="1650093" cy="617220"/>
              </a:xfrm>
              <a:prstGeom prst="rect">
                <a:avLst/>
              </a:prstGeom>
              <a:blipFill rotWithShape="0">
                <a:blip r:embed="rId7"/>
                <a:stretch>
                  <a:fillRect r="-2963" b="-49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" name="Picture 20" descr="Image result for futurama zoidberg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4261828" y="5054576"/>
            <a:ext cx="548640" cy="548640"/>
          </a:xfrm>
          <a:prstGeom prst="rect">
            <a:avLst/>
          </a:prstGeom>
          <a:noFill/>
          <a:extLst/>
        </p:spPr>
      </p:pic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0" y="134938"/>
            <a:ext cx="9144000" cy="1076325"/>
          </a:xfrm>
        </p:spPr>
        <p:txBody>
          <a:bodyPr/>
          <a:lstStyle/>
          <a:p>
            <a:r>
              <a:rPr lang="en-US" sz="2200" dirty="0" smtClean="0">
                <a:latin typeface="Verdana" charset="0"/>
              </a:rPr>
              <a:t>Sliding Window Bloom </a:t>
            </a:r>
            <a:r>
              <a:rPr lang="en-US" sz="2200" dirty="0">
                <a:latin typeface="Verdana" charset="0"/>
              </a:rPr>
              <a:t>Filter </a:t>
            </a:r>
            <a:r>
              <a:rPr lang="en-US" sz="2200" dirty="0" smtClean="0">
                <a:latin typeface="Verdana" charset="0"/>
              </a:rPr>
              <a:t>(Liu et al., INFOCOM 2013)</a:t>
            </a:r>
            <a:endParaRPr lang="en-US" sz="2200" dirty="0">
              <a:latin typeface="Verdana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0" y="1439293"/>
            <a:ext cx="9144000" cy="617220"/>
          </a:xfrm>
        </p:spPr>
        <p:txBody>
          <a:bodyPr/>
          <a:lstStyle/>
          <a:p>
            <a:r>
              <a:rPr lang="en-US" sz="1900" dirty="0" smtClean="0"/>
              <a:t>Use a </a:t>
            </a:r>
            <a:r>
              <a:rPr lang="en-US" sz="1900" i="1" dirty="0" smtClean="0"/>
              <a:t>Cuckoo Hash Table. </a:t>
            </a:r>
            <a:endParaRPr lang="en-US" sz="1900" b="0" dirty="0" smtClean="0"/>
          </a:p>
          <a:p>
            <a:pPr lvl="1"/>
            <a:endParaRPr lang="en-US" sz="1800" dirty="0"/>
          </a:p>
        </p:txBody>
      </p:sp>
      <p:sp>
        <p:nvSpPr>
          <p:cNvPr id="71" name="Content Placeholder 5"/>
          <p:cNvSpPr txBox="1">
            <a:spLocks/>
          </p:cNvSpPr>
          <p:nvPr/>
        </p:nvSpPr>
        <p:spPr bwMode="auto">
          <a:xfrm>
            <a:off x="4894580" y="1445448"/>
            <a:ext cx="2093584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Current time: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5"/>
              <p:cNvSpPr txBox="1">
                <a:spLocks/>
              </p:cNvSpPr>
              <p:nvPr/>
            </p:nvSpPr>
            <p:spPr bwMode="auto">
              <a:xfrm>
                <a:off x="6995160" y="1399032"/>
                <a:ext cx="301289" cy="284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2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5160" y="1399032"/>
                <a:ext cx="301289" cy="284134"/>
              </a:xfrm>
              <a:prstGeom prst="rect">
                <a:avLst/>
              </a:prstGeom>
              <a:blipFill rotWithShape="0">
                <a:blip r:embed="rId10"/>
                <a:stretch>
                  <a:fillRect r="-10204" b="-347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5"/>
              <p:cNvSpPr txBox="1">
                <a:spLocks/>
              </p:cNvSpPr>
              <p:nvPr/>
            </p:nvSpPr>
            <p:spPr bwMode="auto">
              <a:xfrm>
                <a:off x="6995160" y="1399032"/>
                <a:ext cx="301289" cy="350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3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5160" y="1399032"/>
                <a:ext cx="301289" cy="350196"/>
              </a:xfrm>
              <a:prstGeom prst="rect">
                <a:avLst/>
              </a:prstGeom>
              <a:blipFill rotWithShape="0">
                <a:blip r:embed="rId11"/>
                <a:stretch>
                  <a:fillRect r="-10204" b="-87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5"/>
              <p:cNvSpPr txBox="1">
                <a:spLocks/>
              </p:cNvSpPr>
              <p:nvPr/>
            </p:nvSpPr>
            <p:spPr bwMode="auto">
              <a:xfrm>
                <a:off x="6995160" y="1399032"/>
                <a:ext cx="301289" cy="353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4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5160" y="1399032"/>
                <a:ext cx="301289" cy="353610"/>
              </a:xfrm>
              <a:prstGeom prst="rect">
                <a:avLst/>
              </a:prstGeom>
              <a:blipFill rotWithShape="0">
                <a:blip r:embed="rId12"/>
                <a:stretch>
                  <a:fillRect r="-10204" b="-68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5"/>
              <p:cNvSpPr txBox="1">
                <a:spLocks/>
              </p:cNvSpPr>
              <p:nvPr/>
            </p:nvSpPr>
            <p:spPr bwMode="auto">
              <a:xfrm>
                <a:off x="6995160" y="1399032"/>
                <a:ext cx="301289" cy="367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6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5160" y="1399032"/>
                <a:ext cx="301289" cy="367634"/>
              </a:xfrm>
              <a:prstGeom prst="rect">
                <a:avLst/>
              </a:prstGeom>
              <a:blipFill rotWithShape="0">
                <a:blip r:embed="rId13"/>
                <a:stretch>
                  <a:fillRect r="-10204" b="-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5"/>
              <p:cNvSpPr txBox="1">
                <a:spLocks/>
              </p:cNvSpPr>
              <p:nvPr/>
            </p:nvSpPr>
            <p:spPr bwMode="auto">
              <a:xfrm>
                <a:off x="6995160" y="1399032"/>
                <a:ext cx="301289" cy="354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7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5160" y="1399032"/>
                <a:ext cx="301289" cy="354324"/>
              </a:xfrm>
              <a:prstGeom prst="rect">
                <a:avLst/>
              </a:prstGeom>
              <a:blipFill rotWithShape="0">
                <a:blip r:embed="rId14"/>
                <a:stretch>
                  <a:fillRect r="-10204" b="-68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639719"/>
              </p:ext>
            </p:extLst>
          </p:nvPr>
        </p:nvGraphicFramePr>
        <p:xfrm>
          <a:off x="5095416" y="2487743"/>
          <a:ext cx="2532380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50900"/>
                <a:gridCol w="16814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Timestamp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4" name="Content Placeholder 5"/>
          <p:cNvSpPr txBox="1">
            <a:spLocks/>
          </p:cNvSpPr>
          <p:nvPr/>
        </p:nvSpPr>
        <p:spPr bwMode="auto">
          <a:xfrm>
            <a:off x="1990991" y="2179133"/>
            <a:ext cx="2202906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Table 1</a:t>
            </a:r>
            <a:endParaRPr lang="en-US" sz="1400" b="1" dirty="0"/>
          </a:p>
        </p:txBody>
      </p:sp>
      <p:sp>
        <p:nvSpPr>
          <p:cNvPr id="85" name="Content Placeholder 5"/>
          <p:cNvSpPr txBox="1">
            <a:spLocks/>
          </p:cNvSpPr>
          <p:nvPr/>
        </p:nvSpPr>
        <p:spPr bwMode="auto">
          <a:xfrm>
            <a:off x="5750192" y="2185288"/>
            <a:ext cx="1157602" cy="3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Table 2</a:t>
            </a:r>
            <a:endParaRPr lang="en-US" sz="1400" b="1" dirty="0"/>
          </a:p>
        </p:txBody>
      </p:sp>
      <p:pic>
        <p:nvPicPr>
          <p:cNvPr id="90" name="Picture 20" descr="Image result for futurama zoidberg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9156925" y="5061719"/>
            <a:ext cx="548640" cy="548640"/>
          </a:xfrm>
          <a:prstGeom prst="rect">
            <a:avLst/>
          </a:prstGeom>
          <a:noFill/>
          <a:extLst/>
        </p:spPr>
      </p:pic>
      <p:pic>
        <p:nvPicPr>
          <p:cNvPr id="92" name="Picture 18" descr="Image result for futurama bender black"/>
          <p:cNvPicPr>
            <a:picLocks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9705565" y="5061719"/>
            <a:ext cx="548640" cy="548640"/>
          </a:xfrm>
          <a:prstGeom prst="rect">
            <a:avLst/>
          </a:prstGeom>
          <a:noFill/>
          <a:extLst/>
        </p:spPr>
      </p:pic>
      <p:pic>
        <p:nvPicPr>
          <p:cNvPr id="93" name="Picture 2" descr="Image result for futurama toad"/>
          <p:cNvPicPr>
            <a:picLocks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r="19029"/>
          <a:stretch/>
        </p:blipFill>
        <p:spPr bwMode="auto">
          <a:xfrm>
            <a:off x="10254205" y="5054576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0" descr="Image result for futurama zoidberg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9155446" y="5061719"/>
            <a:ext cx="548640" cy="548640"/>
          </a:xfrm>
          <a:prstGeom prst="rect">
            <a:avLst/>
          </a:prstGeom>
          <a:noFill/>
          <a:extLst/>
        </p:spPr>
      </p:pic>
      <p:pic>
        <p:nvPicPr>
          <p:cNvPr id="98" name="Picture 2" descr="Image result for futurama party worm,"/>
          <p:cNvPicPr>
            <a:picLocks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0"/>
          <a:stretch/>
        </p:blipFill>
        <p:spPr bwMode="auto">
          <a:xfrm>
            <a:off x="10802845" y="5037019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>
            <a:stCxn id="8" idx="2"/>
          </p:cNvCxnSpPr>
          <p:nvPr/>
        </p:nvCxnSpPr>
        <p:spPr>
          <a:xfrm flipH="1" flipV="1">
            <a:off x="1879379" y="3957482"/>
            <a:ext cx="2628591" cy="112691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7" name="Picture 20" descr="Image result for futurama zoidberg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0" y="5061719"/>
            <a:ext cx="548640" cy="548640"/>
          </a:xfrm>
          <a:prstGeom prst="rect">
            <a:avLst/>
          </a:prstGeom>
          <a:noFill/>
          <a:extLst/>
        </p:spPr>
      </p:pic>
      <p:sp>
        <p:nvSpPr>
          <p:cNvPr id="8" name="Oval 7"/>
          <p:cNvSpPr/>
          <p:nvPr/>
        </p:nvSpPr>
        <p:spPr>
          <a:xfrm flipV="1">
            <a:off x="4507970" y="5061533"/>
            <a:ext cx="45719" cy="45719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Content Placeholder 5"/>
              <p:cNvSpPr txBox="1">
                <a:spLocks/>
              </p:cNvSpPr>
              <p:nvPr/>
            </p:nvSpPr>
            <p:spPr bwMode="auto">
              <a:xfrm>
                <a:off x="1327512" y="2848284"/>
                <a:ext cx="565141" cy="389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𝟏𝟏𝟎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4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7512" y="2848284"/>
                <a:ext cx="565141" cy="389719"/>
              </a:xfrm>
              <a:prstGeom prst="rect">
                <a:avLst/>
              </a:prstGeom>
              <a:blipFill rotWithShape="0">
                <a:blip r:embed="rId18"/>
                <a:stretch>
                  <a:fillRect r="-130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Content Placeholder 5"/>
              <p:cNvSpPr txBox="1">
                <a:spLocks/>
              </p:cNvSpPr>
              <p:nvPr/>
            </p:nvSpPr>
            <p:spPr bwMode="auto">
              <a:xfrm>
                <a:off x="2673079" y="2848284"/>
                <a:ext cx="565141" cy="389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5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3079" y="2848284"/>
                <a:ext cx="565141" cy="389719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6" name="Picture 18" descr="Image result for futurama bender black"/>
          <p:cNvPicPr>
            <a:picLocks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548640" y="5061719"/>
            <a:ext cx="548640" cy="548640"/>
          </a:xfrm>
          <a:prstGeom prst="rect">
            <a:avLst/>
          </a:prstGeom>
          <a:noFill/>
          <a:ex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Content Placeholder 5"/>
              <p:cNvSpPr txBox="1">
                <a:spLocks/>
              </p:cNvSpPr>
              <p:nvPr/>
            </p:nvSpPr>
            <p:spPr bwMode="auto">
              <a:xfrm>
                <a:off x="3337560" y="4965192"/>
                <a:ext cx="1650093" cy="617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26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7560" y="4965192"/>
                <a:ext cx="1650093" cy="617220"/>
              </a:xfrm>
              <a:prstGeom prst="rect">
                <a:avLst/>
              </a:prstGeom>
              <a:blipFill rotWithShape="0">
                <a:blip r:embed="rId7"/>
                <a:stretch>
                  <a:fillRect r="-2963" b="-49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Arrow Connector 126"/>
          <p:cNvCxnSpPr/>
          <p:nvPr/>
        </p:nvCxnSpPr>
        <p:spPr>
          <a:xfrm flipH="1" flipV="1">
            <a:off x="1879379" y="3901586"/>
            <a:ext cx="2628591" cy="1126910"/>
          </a:xfrm>
          <a:prstGeom prst="straightConnector1">
            <a:avLst/>
          </a:prstGeom>
          <a:ln>
            <a:solidFill>
              <a:srgbClr val="BD55D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ontent Placeholder 5"/>
              <p:cNvSpPr txBox="1">
                <a:spLocks/>
              </p:cNvSpPr>
              <p:nvPr/>
            </p:nvSpPr>
            <p:spPr bwMode="auto">
              <a:xfrm>
                <a:off x="3337560" y="4965192"/>
                <a:ext cx="1650093" cy="617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28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7560" y="4965192"/>
                <a:ext cx="1650093" cy="617220"/>
              </a:xfrm>
              <a:prstGeom prst="rect">
                <a:avLst/>
              </a:prstGeom>
              <a:blipFill rotWithShape="0">
                <a:blip r:embed="rId8"/>
                <a:stretch>
                  <a:fillRect r="-2963" b="-49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Straight Arrow Connector 128"/>
          <p:cNvCxnSpPr>
            <a:stCxn id="8" idx="2"/>
          </p:cNvCxnSpPr>
          <p:nvPr/>
        </p:nvCxnSpPr>
        <p:spPr>
          <a:xfrm flipV="1">
            <a:off x="4507970" y="3537254"/>
            <a:ext cx="743299" cy="1547138"/>
          </a:xfrm>
          <a:prstGeom prst="straightConnector1">
            <a:avLst/>
          </a:prstGeom>
          <a:ln>
            <a:solidFill>
              <a:srgbClr val="BD55D4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Content Placeholder 5"/>
              <p:cNvSpPr txBox="1">
                <a:spLocks/>
              </p:cNvSpPr>
              <p:nvPr/>
            </p:nvSpPr>
            <p:spPr bwMode="auto">
              <a:xfrm>
                <a:off x="6429884" y="3228574"/>
                <a:ext cx="565141" cy="389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BD55D4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000" b="1" dirty="0">
                  <a:solidFill>
                    <a:srgbClr val="BD55D4"/>
                  </a:solidFill>
                </a:endParaRPr>
              </a:p>
            </p:txBody>
          </p:sp>
        </mc:Choice>
        <mc:Fallback xmlns="">
          <p:sp>
            <p:nvSpPr>
              <p:cNvPr id="131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9884" y="3228574"/>
                <a:ext cx="565141" cy="389719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2" name="Picture 2" descr="Image result for futurama toad"/>
          <p:cNvPicPr>
            <a:picLocks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r="19029"/>
          <a:stretch/>
        </p:blipFill>
        <p:spPr bwMode="auto">
          <a:xfrm>
            <a:off x="1094105" y="5061719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Straight Arrow Connector 136"/>
          <p:cNvCxnSpPr>
            <a:stCxn id="8" idx="2"/>
          </p:cNvCxnSpPr>
          <p:nvPr/>
        </p:nvCxnSpPr>
        <p:spPr>
          <a:xfrm flipV="1">
            <a:off x="4507970" y="3601323"/>
            <a:ext cx="743299" cy="1483069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Content Placeholder 5"/>
              <p:cNvSpPr txBox="1">
                <a:spLocks/>
              </p:cNvSpPr>
              <p:nvPr/>
            </p:nvSpPr>
            <p:spPr bwMode="auto">
              <a:xfrm>
                <a:off x="6440983" y="3238003"/>
                <a:ext cx="565141" cy="389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000" b="1" i="1" smtClean="0">
                          <a:solidFill>
                            <a:srgbClr val="4E492F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000" b="1" dirty="0">
                  <a:solidFill>
                    <a:srgbClr val="4E492F"/>
                  </a:solidFill>
                </a:endParaRPr>
              </a:p>
            </p:txBody>
          </p:sp>
        </mc:Choice>
        <mc:Fallback xmlns="">
          <p:sp>
            <p:nvSpPr>
              <p:cNvPr id="141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0983" y="3238003"/>
                <a:ext cx="565141" cy="389719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Straight Arrow Connector 143"/>
          <p:cNvCxnSpPr>
            <a:stCxn id="8" idx="4"/>
          </p:cNvCxnSpPr>
          <p:nvPr/>
        </p:nvCxnSpPr>
        <p:spPr>
          <a:xfrm flipV="1">
            <a:off x="4530830" y="3957482"/>
            <a:ext cx="720439" cy="1104051"/>
          </a:xfrm>
          <a:prstGeom prst="straightConnector1">
            <a:avLst/>
          </a:prstGeom>
          <a:ln>
            <a:solidFill>
              <a:srgbClr val="22B14C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Content Placeholder 5"/>
              <p:cNvSpPr txBox="1">
                <a:spLocks/>
              </p:cNvSpPr>
              <p:nvPr/>
            </p:nvSpPr>
            <p:spPr bwMode="auto">
              <a:xfrm>
                <a:off x="6440983" y="3589465"/>
                <a:ext cx="565141" cy="389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8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0983" y="3589465"/>
                <a:ext cx="565141" cy="389719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9" name="Picture 2" descr="Image result for futurama party worm,"/>
          <p:cNvPicPr>
            <a:picLocks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0"/>
          <a:stretch/>
        </p:blipFill>
        <p:spPr bwMode="auto">
          <a:xfrm>
            <a:off x="1639570" y="5061719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Rectangle 152"/>
          <p:cNvSpPr/>
          <p:nvPr/>
        </p:nvSpPr>
        <p:spPr>
          <a:xfrm>
            <a:off x="-675355" y="5053167"/>
            <a:ext cx="1223849" cy="5585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7"/>
          <a:srcRect l="6139" t="5723" r="57822" b="18555"/>
          <a:stretch/>
        </p:blipFill>
        <p:spPr>
          <a:xfrm>
            <a:off x="6400800" y="5061719"/>
            <a:ext cx="2743200" cy="180116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286669" y="5202213"/>
            <a:ext cx="478301" cy="36576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578" y="2862814"/>
            <a:ext cx="478301" cy="36576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317137" y="5196358"/>
            <a:ext cx="478301" cy="365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5"/>
              <p:cNvSpPr txBox="1">
                <a:spLocks/>
              </p:cNvSpPr>
              <p:nvPr/>
            </p:nvSpPr>
            <p:spPr bwMode="auto">
              <a:xfrm>
                <a:off x="3337560" y="4965192"/>
                <a:ext cx="1650093" cy="617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d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82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7560" y="4965192"/>
                <a:ext cx="1650093" cy="617220"/>
              </a:xfrm>
              <a:prstGeom prst="rect">
                <a:avLst/>
              </a:prstGeom>
              <a:blipFill rotWithShape="0">
                <a:blip r:embed="rId30"/>
                <a:stretch>
                  <a:fillRect r="-2963" b="-59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9" name="Picture 8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366519" y="3591466"/>
            <a:ext cx="478301" cy="36576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9952" y="5617818"/>
            <a:ext cx="478301" cy="36576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104882" y="5609258"/>
            <a:ext cx="478301" cy="365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298904" y="5202213"/>
            <a:ext cx="478301" cy="3657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400800" y="5072048"/>
            <a:ext cx="2743200" cy="1805940"/>
          </a:xfrm>
          <a:prstGeom prst="rect">
            <a:avLst/>
          </a:prstGeom>
        </p:spPr>
      </p:pic>
      <p:cxnSp>
        <p:nvCxnSpPr>
          <p:cNvPr id="135" name="Straight Arrow Connector 134"/>
          <p:cNvCxnSpPr>
            <a:stCxn id="8" idx="2"/>
          </p:cNvCxnSpPr>
          <p:nvPr/>
        </p:nvCxnSpPr>
        <p:spPr>
          <a:xfrm flipH="1" flipV="1">
            <a:off x="1818111" y="3232312"/>
            <a:ext cx="2689859" cy="185208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1" name="Picture 11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150685" y="3239059"/>
            <a:ext cx="478301" cy="365760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291679" y="5215781"/>
            <a:ext cx="478301" cy="365760"/>
          </a:xfrm>
          <a:prstGeom prst="rect">
            <a:avLst/>
          </a:prstGeom>
        </p:spPr>
      </p:pic>
      <p:cxnSp>
        <p:nvCxnSpPr>
          <p:cNvPr id="110" name="Straight Arrow Connector 109"/>
          <p:cNvCxnSpPr>
            <a:stCxn id="8" idx="2"/>
          </p:cNvCxnSpPr>
          <p:nvPr/>
        </p:nvCxnSpPr>
        <p:spPr>
          <a:xfrm flipH="1" flipV="1">
            <a:off x="1854879" y="3253967"/>
            <a:ext cx="2653091" cy="18304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3" name="Picture 11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268819" y="5225543"/>
            <a:ext cx="478301" cy="365760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681900" y="5605563"/>
            <a:ext cx="478301" cy="36576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282908" y="5220757"/>
            <a:ext cx="478301" cy="365760"/>
          </a:xfrm>
          <a:prstGeom prst="rect">
            <a:avLst/>
          </a:prstGeom>
        </p:spPr>
      </p:pic>
      <p:sp>
        <p:nvSpPr>
          <p:cNvPr id="154" name="Rounded Rectangle 153"/>
          <p:cNvSpPr/>
          <p:nvPr/>
        </p:nvSpPr>
        <p:spPr>
          <a:xfrm>
            <a:off x="5014971" y="1933426"/>
            <a:ext cx="4097492" cy="2816896"/>
          </a:xfrm>
          <a:prstGeom prst="roundRect">
            <a:avLst/>
          </a:prstGeom>
          <a:gradFill>
            <a:gsLst>
              <a:gs pos="0">
                <a:srgbClr val="00375C"/>
              </a:gs>
              <a:gs pos="100000">
                <a:srgbClr val="0E68EC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Content Placeholder 5"/>
              <p:cNvSpPr txBox="1">
                <a:spLocks/>
              </p:cNvSpPr>
              <p:nvPr/>
            </p:nvSpPr>
            <p:spPr bwMode="auto">
              <a:xfrm>
                <a:off x="5226325" y="2150865"/>
                <a:ext cx="3674783" cy="617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FFC000"/>
                    </a:solidFill>
                  </a:rPr>
                  <a:t>Thm: if the load factor is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8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18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1" dirty="0" smtClean="0">
                    <a:solidFill>
                      <a:srgbClr val="FFC000"/>
                    </a:solidFill>
                  </a:rPr>
                  <a:t>then with high probability all operations take constant time</a:t>
                </a:r>
                <a:endParaRPr lang="en-US" sz="16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55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6325" y="2150865"/>
                <a:ext cx="3674783" cy="617220"/>
              </a:xfrm>
              <a:prstGeom prst="rect">
                <a:avLst/>
              </a:prstGeom>
              <a:blipFill rotWithShape="0">
                <a:blip r:embed="rId33"/>
                <a:stretch>
                  <a:fillRect l="-1327" t="-5941" r="-1658" b="-950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Content Placeholder 5"/>
              <p:cNvSpPr txBox="1">
                <a:spLocks/>
              </p:cNvSpPr>
              <p:nvPr/>
            </p:nvSpPr>
            <p:spPr bwMode="auto">
              <a:xfrm>
                <a:off x="5310020" y="3854559"/>
                <a:ext cx="3138850" cy="617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3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FFC000"/>
                    </a:solidFill>
                  </a:rPr>
                  <a:t>Space: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sz="1800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𝐥𝐨𝐠𝐖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800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𝐨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  <m:r>
                      <a:rPr lang="en-US" sz="1800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𝔅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1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b="1" dirty="0" smtClean="0">
                    <a:solidFill>
                      <a:srgbClr val="FFC000"/>
                    </a:solidFill>
                  </a:rPr>
                  <a:t> bits</a:t>
                </a:r>
                <a:endParaRPr lang="en-US" sz="18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56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0020" y="3854559"/>
                <a:ext cx="3138850" cy="617220"/>
              </a:xfrm>
              <a:prstGeom prst="rect">
                <a:avLst/>
              </a:prstGeom>
              <a:blipFill rotWithShape="0">
                <a:blip r:embed="rId34"/>
                <a:stretch>
                  <a:fillRect l="-1553" t="-2941" b="-264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33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54219 -0.001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1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1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7.40741E-7 L -0.59566 -0.00093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9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1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-0.65573 -3.33333E-6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25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47 L -0.71597 0.00231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9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50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88889E-6 L 2.5E-6 -8.88889E-6 C 0.00035 -0.00325 0.00087 -0.00626 0.00139 -0.00927 C 0.00156 -0.01042 0.00173 -0.01158 0.00226 -0.01251 C 0.00278 -0.01366 0.00382 -0.01459 0.00451 -0.01552 C 0.00729 -0.02477 0.00451 -0.01644 0.0092 -0.02686 C 0.00989 -0.02848 0.01059 -0.03033 0.01146 -0.03195 C 0.01267 -0.03403 0.01423 -0.03589 0.01528 -0.03797 C 0.0217 -0.05139 0.01545 -0.04237 0.02066 -0.04931 C 0.02101 -0.05047 0.02101 -0.05139 0.02153 -0.05232 C 0.02239 -0.05464 0.02378 -0.05626 0.02448 -0.05857 C 0.025 -0.06019 0.02482 -0.06204 0.02535 -0.06366 C 0.02569 -0.06505 0.02639 -0.06644 0.02691 -0.06783 C 0.02812 -0.08126 0.02691 -0.0713 0.0283 -0.0801 C 0.02916 -0.08473 0.02934 -0.08797 0.03073 -0.09237 C 0.03107 -0.09352 0.03177 -0.09445 0.03229 -0.09538 C 0.03281 -0.09723 0.03316 -0.09885 0.03368 -0.1007 C 0.0342 -0.10209 0.03489 -0.10325 0.03524 -0.10464 C 0.03559 -0.10579 0.03576 -0.10672 0.03611 -0.10788 C 0.03663 -0.10927 0.03941 -0.11413 0.03993 -0.11505 C 0.04132 -0.122 0.04028 -0.11783 0.04375 -0.12732 L 0.04531 -0.13126 C 0.04722 -0.14144 0.04444 -0.12917 0.04844 -0.13959 C 0.04896 -0.14121 0.04965 -0.14885 0.05 -0.14977 C 0.05035 -0.15186 0.05087 -0.15394 0.05139 -0.15602 C 0.05173 -0.15695 0.05173 -0.15811 0.05226 -0.15903 L 0.05538 -0.16528 C 0.05573 -0.16737 0.0559 -0.16968 0.05677 -0.1713 C 0.05972 -0.17639 0.05851 -0.17408 0.06076 -0.17848 C 0.06094 -0.17964 0.06111 -0.18056 0.06146 -0.18172 C 0.06423 -0.18913 0.0618 -0.17917 0.06458 -0.18982 C 0.06493 -0.19121 0.06493 -0.1926 0.06528 -0.19399 C 0.0658 -0.19561 0.06649 -0.19723 0.06684 -0.19908 C 0.06719 -0.2007 0.06719 -0.20255 0.06753 -0.20417 C 0.06788 -0.20533 0.06875 -0.20626 0.0691 -0.20718 C 0.06944 -0.20811 0.06962 -0.20927 0.06996 -0.21042 C 0.07031 -0.21135 0.07101 -0.21227 0.07153 -0.21343 C 0.07187 -0.21436 0.07205 -0.21552 0.07222 -0.21644 C 0.07274 -0.21922 0.07309 -0.222 0.07378 -0.22477 C 0.07396 -0.2257 0.07413 -0.22686 0.07448 -0.22778 C 0.075 -0.22894 0.07569 -0.22987 0.07604 -0.23079 C 0.07656 -0.23218 0.07708 -0.23357 0.0776 -0.23496 C 0.07864 -0.24028 0.07864 -0.24144 0.08142 -0.24723 C 0.08194 -0.24815 0.08264 -0.24931 0.08298 -0.25024 C 0.08368 -0.25209 0.0842 -0.25579 0.08455 -0.25741 C 0.08507 -0.2595 0.08559 -0.26158 0.08611 -0.26366 L 0.08767 -0.26968 C 0.08785 -0.27084 0.08785 -0.272 0.08837 -0.27292 C 0.08889 -0.27385 0.08958 -0.27477 0.08993 -0.27593 C 0.09028 -0.27686 0.09045 -0.27802 0.09062 -0.27894 C 0.09097 -0.28056 0.09166 -0.2845 0.09219 -0.28612 C 0.09271 -0.28727 0.09323 -0.2882 0.09375 -0.28936 C 0.0941 -0.28982 0.09427 -0.29075 0.09462 -0.29121 L 0.09462 -0.28936 " pathEditMode="relative" ptsTypes="AAAAAAAAAAAAAAAAAAAAAAAAAAAAAAAAAAAAAAAAAAAAAAAAAAAAAA">
                                      <p:cBhvr>
                                        <p:cTn id="2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7 L -0.09479 0.28681 " pathEditMode="relative" ptsTypes="AA">
                                      <p:cBhvr>
                                        <p:cTn id="26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00"/>
                            </p:stCondLst>
                            <p:childTnLst>
                              <p:par>
                                <p:cTn id="275" presetID="10" presetClass="exit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162 L 0.3191 0.23634 " pathEditMode="relative" ptsTypes="AA">
                                      <p:cBhvr>
                                        <p:cTn id="28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69 L -0.32083 -0.23542 " pathEditMode="relative" rAng="0" ptsTypes="AA">
                                      <p:cBhvr>
                                        <p:cTn id="29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5" y="-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000"/>
                            </p:stCondLst>
                            <p:childTnLst>
                              <p:par>
                                <p:cTn id="2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45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162 L 0.0967 -0.23843 " pathEditMode="relative" rAng="0" ptsTypes="AA">
                                      <p:cBhvr>
                                        <p:cTn id="31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8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500"/>
                            </p:stCondLst>
                            <p:childTnLst>
                              <p:par>
                                <p:cTn id="3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"/>
                            </p:stCondLst>
                            <p:childTnLst>
                              <p:par>
                                <p:cTn id="3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750"/>
                            </p:stCondLst>
                            <p:childTnLst>
                              <p:par>
                                <p:cTn id="34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6" grpId="1"/>
      <p:bldP spid="143" grpId="0"/>
      <p:bldP spid="109" grpId="0"/>
      <p:bldP spid="109" grpId="1"/>
      <p:bldP spid="150" grpId="0"/>
      <p:bldP spid="134" grpId="0"/>
      <p:bldP spid="134" grpId="1"/>
      <p:bldP spid="136" grpId="0"/>
      <p:bldP spid="136" grpId="1"/>
      <p:bldP spid="104" grpId="0"/>
      <p:bldP spid="104" grpId="1"/>
      <p:bldP spid="6" grpId="0" build="p"/>
      <p:bldP spid="71" grpId="0"/>
      <p:bldP spid="72" grpId="0"/>
      <p:bldP spid="72" grpId="1"/>
      <p:bldP spid="73" grpId="0"/>
      <p:bldP spid="73" grpId="1"/>
      <p:bldP spid="74" grpId="0"/>
      <p:bldP spid="74" grpId="1"/>
      <p:bldP spid="76" grpId="0"/>
      <p:bldP spid="76" grpId="1"/>
      <p:bldP spid="77" grpId="0"/>
      <p:bldP spid="84" grpId="0"/>
      <p:bldP spid="85" grpId="0"/>
      <p:bldP spid="114" grpId="0"/>
      <p:bldP spid="115" grpId="0"/>
      <p:bldP spid="126" grpId="0"/>
      <p:bldP spid="126" grpId="1"/>
      <p:bldP spid="128" grpId="0"/>
      <p:bldP spid="128" grpId="1"/>
      <p:bldP spid="131" grpId="0"/>
      <p:bldP spid="131" grpId="1"/>
      <p:bldP spid="141" grpId="0"/>
      <p:bldP spid="148" grpId="0"/>
      <p:bldP spid="153" grpId="0" animBg="1"/>
      <p:bldP spid="82" grpId="0"/>
      <p:bldP spid="82" grpId="1"/>
      <p:bldP spid="154" grpId="0" animBg="1"/>
      <p:bldP spid="155" grpId="0"/>
      <p:bldP spid="1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0" y="134938"/>
            <a:ext cx="9144000" cy="1076325"/>
          </a:xfrm>
        </p:spPr>
        <p:txBody>
          <a:bodyPr/>
          <a:lstStyle/>
          <a:p>
            <a:r>
              <a:rPr lang="en-US" dirty="0" smtClean="0">
                <a:latin typeface="Verdana" charset="0"/>
              </a:rPr>
              <a:t>Per-flow frequency estimation</a:t>
            </a:r>
            <a:endParaRPr lang="en-US" dirty="0">
              <a:latin typeface="Verdana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709790" y="2416237"/>
            <a:ext cx="9144000" cy="617220"/>
          </a:xfrm>
        </p:spPr>
        <p:txBody>
          <a:bodyPr/>
          <a:lstStyle/>
          <a:p>
            <a:r>
              <a:rPr lang="en-US" sz="1900" dirty="0" smtClean="0"/>
              <a:t>A generalization of a Sliding Bloom Filter</a:t>
            </a:r>
            <a:endParaRPr lang="en-US" sz="18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9206090" y="3823178"/>
            <a:ext cx="19202400" cy="465453"/>
            <a:chOff x="-4123283" y="3879521"/>
            <a:chExt cx="19202400" cy="465453"/>
          </a:xfrm>
        </p:grpSpPr>
        <p:pic>
          <p:nvPicPr>
            <p:cNvPr id="67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3191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68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41063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69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7763917" y="3887774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6392317" y="388386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" descr="Image result for futurama morbo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8"/>
            <a:stretch/>
          </p:blipFill>
          <p:spPr bwMode="auto">
            <a:xfrm>
              <a:off x="3649117" y="388386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7306717" y="3887774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45635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80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5020717" y="3883429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81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5477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82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59351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89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68495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94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9592717" y="3883429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8221117" y="387952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9135517" y="3883429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8678317" y="3879521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03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0049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11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09643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12" name="Picture 4" descr="Image result for futurama morbo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8"/>
            <a:stretch/>
          </p:blipFill>
          <p:spPr bwMode="auto">
            <a:xfrm>
              <a:off x="10507117" y="388386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14215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17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1878717" y="3883429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18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2335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19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27931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20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32503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21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3707517" y="3883429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22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41647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23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4621917" y="3883866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24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22775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9059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18203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363117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46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27347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448717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-4656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58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-84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59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-22944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-36660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-27516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-41232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63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-3208883" y="3887007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164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-18372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6" descr="Related image"/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-922883" y="3887007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-1380083" y="3887007"/>
              <a:ext cx="457200" cy="457200"/>
            </a:xfrm>
            <a:prstGeom prst="rect">
              <a:avLst/>
            </a:prstGeom>
            <a:noFill/>
            <a:extLst/>
          </p:spPr>
        </p:pic>
      </p:grpSp>
      <p:sp>
        <p:nvSpPr>
          <p:cNvPr id="168" name="Content Placeholder 4"/>
          <p:cNvSpPr txBox="1">
            <a:spLocks/>
          </p:cNvSpPr>
          <p:nvPr/>
        </p:nvSpPr>
        <p:spPr bwMode="auto">
          <a:xfrm>
            <a:off x="-65746" y="1646239"/>
            <a:ext cx="9209746" cy="133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9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i="1" u="sng" dirty="0" smtClean="0">
                <a:latin typeface="Verdana" charset="0"/>
              </a:rPr>
              <a:t>How many times</a:t>
            </a:r>
            <a:r>
              <a:rPr lang="en-US" i="1" dirty="0" smtClean="0">
                <a:latin typeface="Verdana" charset="0"/>
              </a:rPr>
              <a:t> </a:t>
            </a:r>
            <a:r>
              <a:rPr lang="en-US" sz="2700" dirty="0" smtClean="0">
                <a:latin typeface="Verdana" charset="0"/>
              </a:rPr>
              <a:t>does       appear in the </a:t>
            </a:r>
            <a:r>
              <a:rPr lang="en-US" sz="2700" b="1" i="1" dirty="0" smtClean="0">
                <a:latin typeface="Verdana" charset="0"/>
              </a:rPr>
              <a:t>window</a:t>
            </a:r>
            <a:r>
              <a:rPr lang="en-US" sz="2700" dirty="0" smtClean="0">
                <a:latin typeface="Verdana" charset="0"/>
              </a:rPr>
              <a:t>?  </a:t>
            </a:r>
          </a:p>
        </p:txBody>
      </p:sp>
      <p:pic>
        <p:nvPicPr>
          <p:cNvPr id="169" name="Picture 18" descr="Image result for futurama bender black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3929380" y="1732342"/>
            <a:ext cx="640080" cy="640080"/>
          </a:xfrm>
          <a:prstGeom prst="rect">
            <a:avLst/>
          </a:prstGeom>
          <a:noFill/>
          <a:extLst/>
        </p:spPr>
      </p:pic>
      <p:sp>
        <p:nvSpPr>
          <p:cNvPr id="172" name="Rectangle 171"/>
          <p:cNvSpPr/>
          <p:nvPr/>
        </p:nvSpPr>
        <p:spPr>
          <a:xfrm>
            <a:off x="-1131796" y="3748877"/>
            <a:ext cx="4069080" cy="5910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Content Placeholder 4"/>
              <p:cNvSpPr txBox="1">
                <a:spLocks/>
              </p:cNvSpPr>
              <p:nvPr/>
            </p:nvSpPr>
            <p:spPr bwMode="auto">
              <a:xfrm>
                <a:off x="0" y="4932364"/>
                <a:ext cx="9209746" cy="1330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9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>
                    <a:latin typeface="Verdana" charset="0"/>
                  </a:rPr>
                  <a:t>Additive approximation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700" dirty="0" smtClean="0">
                    <a:latin typeface="Verdana" charset="0"/>
                  </a:rPr>
                  <a:t> </a:t>
                </a:r>
                <a:r>
                  <a:rPr lang="en-US" dirty="0" smtClean="0">
                    <a:latin typeface="Verdana" charset="0"/>
                  </a:rPr>
                  <a:t>bits and with constant time operations </a:t>
                </a:r>
                <a:r>
                  <a:rPr lang="en-US" sz="1200" b="1" dirty="0" smtClean="0">
                    <a:latin typeface="Verdana" charset="0"/>
                  </a:rPr>
                  <a:t>(Ben Basat et al., INFOCOM 2016)</a:t>
                </a:r>
                <a:endParaRPr lang="en-US" b="1" dirty="0" smtClean="0">
                  <a:latin typeface="Verdana" charset="0"/>
                </a:endParaRPr>
              </a:p>
            </p:txBody>
          </p:sp>
        </mc:Choice>
        <mc:Fallback xmlns="">
          <p:sp>
            <p:nvSpPr>
              <p:cNvPr id="173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32364"/>
                <a:ext cx="9209746" cy="133004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360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2.18594 0.00741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06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68" grpId="0" build="p"/>
      <p:bldP spid="172" grpId="0" animBg="1"/>
      <p:bldP spid="17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92800"/>
            <a:ext cx="91440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190501" y="1441450"/>
            <a:ext cx="4596035" cy="5261628"/>
            <a:chOff x="190501" y="1441450"/>
            <a:chExt cx="4596035" cy="526162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1" y="1441450"/>
              <a:ext cx="4596035" cy="4578659"/>
            </a:xfrm>
            <a:prstGeom prst="rect">
              <a:avLst/>
            </a:prstGeom>
          </p:spPr>
        </p:pic>
        <p:sp>
          <p:nvSpPr>
            <p:cNvPr id="101" name="Cloud 100"/>
            <p:cNvSpPr/>
            <p:nvPr/>
          </p:nvSpPr>
          <p:spPr>
            <a:xfrm>
              <a:off x="3189923" y="2290438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Cloud 101"/>
            <p:cNvSpPr/>
            <p:nvPr/>
          </p:nvSpPr>
          <p:spPr>
            <a:xfrm>
              <a:off x="3578748" y="2663237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860172" y="2980266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744976" y="3405297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447581" y="2740780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5-Point Star 31"/>
            <p:cNvSpPr/>
            <p:nvPr/>
          </p:nvSpPr>
          <p:spPr>
            <a:xfrm>
              <a:off x="285110" y="3405297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>
              <a:spLocks noChangeAspect="1"/>
            </p:cNvSpPr>
            <p:nvPr/>
          </p:nvSpPr>
          <p:spPr>
            <a:xfrm>
              <a:off x="1796051" y="3319300"/>
              <a:ext cx="1044341" cy="411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834466" y="3505974"/>
              <a:ext cx="15669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i="1" dirty="0"/>
                <a:t>Current Item Pointer (</a:t>
              </a:r>
              <a:r>
                <a:rPr lang="en-US" sz="2100" b="1" i="1" dirty="0" err="1"/>
                <a:t>curr</a:t>
              </a:r>
              <a:r>
                <a:rPr lang="en-US" sz="2100" b="1" i="1" dirty="0"/>
                <a:t>)</a:t>
              </a: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1099658" y="4499885"/>
              <a:ext cx="205740" cy="20574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1404458" y="4882501"/>
              <a:ext cx="205740" cy="20574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1065562" y="5221226"/>
              <a:ext cx="205740" cy="20574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615437" y="4752199"/>
              <a:ext cx="205740" cy="20574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2238936" y="5210340"/>
              <a:ext cx="205740" cy="20574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2238936" y="5721056"/>
              <a:ext cx="205740" cy="20574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1307446" y="5396633"/>
              <a:ext cx="205740" cy="20574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1628270" y="5015486"/>
              <a:ext cx="205740" cy="20574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Multiply 6"/>
            <p:cNvSpPr/>
            <p:nvPr/>
          </p:nvSpPr>
          <p:spPr>
            <a:xfrm>
              <a:off x="1204576" y="1833867"/>
              <a:ext cx="205740" cy="20574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Multiply 48"/>
            <p:cNvSpPr/>
            <p:nvPr/>
          </p:nvSpPr>
          <p:spPr>
            <a:xfrm>
              <a:off x="1507328" y="2338140"/>
              <a:ext cx="205740" cy="20574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Multiply 49"/>
            <p:cNvSpPr/>
            <p:nvPr/>
          </p:nvSpPr>
          <p:spPr>
            <a:xfrm>
              <a:off x="1094959" y="2722078"/>
              <a:ext cx="205740" cy="20574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Multiply 50"/>
            <p:cNvSpPr/>
            <p:nvPr/>
          </p:nvSpPr>
          <p:spPr>
            <a:xfrm>
              <a:off x="600891" y="2446837"/>
              <a:ext cx="205740" cy="20574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5-Point Star 58"/>
            <p:cNvSpPr/>
            <p:nvPr/>
          </p:nvSpPr>
          <p:spPr>
            <a:xfrm>
              <a:off x="2554982" y="5176595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5-Point Star 59"/>
            <p:cNvSpPr/>
            <p:nvPr/>
          </p:nvSpPr>
          <p:spPr>
            <a:xfrm>
              <a:off x="3112880" y="5001848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5-Point Star 60"/>
            <p:cNvSpPr/>
            <p:nvPr/>
          </p:nvSpPr>
          <p:spPr>
            <a:xfrm>
              <a:off x="3343397" y="5439998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5-Point Star 61"/>
            <p:cNvSpPr/>
            <p:nvPr/>
          </p:nvSpPr>
          <p:spPr>
            <a:xfrm>
              <a:off x="2554981" y="5693772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ightning Bolt 10"/>
            <p:cNvSpPr/>
            <p:nvPr/>
          </p:nvSpPr>
          <p:spPr>
            <a:xfrm>
              <a:off x="2193245" y="1526793"/>
              <a:ext cx="205740" cy="20574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Lightning Bolt 62"/>
            <p:cNvSpPr/>
            <p:nvPr/>
          </p:nvSpPr>
          <p:spPr>
            <a:xfrm>
              <a:off x="1530375" y="1696989"/>
              <a:ext cx="205740" cy="20574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Lightning Bolt 63"/>
            <p:cNvSpPr/>
            <p:nvPr/>
          </p:nvSpPr>
          <p:spPr>
            <a:xfrm>
              <a:off x="1727414" y="2187568"/>
              <a:ext cx="205740" cy="20574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Lightning Bolt 64"/>
            <p:cNvSpPr/>
            <p:nvPr/>
          </p:nvSpPr>
          <p:spPr>
            <a:xfrm>
              <a:off x="2193245" y="2066276"/>
              <a:ext cx="205740" cy="20574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Lightning Bolt 65"/>
            <p:cNvSpPr/>
            <p:nvPr/>
          </p:nvSpPr>
          <p:spPr>
            <a:xfrm>
              <a:off x="3749909" y="2930919"/>
              <a:ext cx="205740" cy="20574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Lightning Bolt 66"/>
            <p:cNvSpPr/>
            <p:nvPr/>
          </p:nvSpPr>
          <p:spPr>
            <a:xfrm>
              <a:off x="4269020" y="2656851"/>
              <a:ext cx="205740" cy="20574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Lightning Bolt 67"/>
            <p:cNvSpPr/>
            <p:nvPr/>
          </p:nvSpPr>
          <p:spPr>
            <a:xfrm>
              <a:off x="3888469" y="3485707"/>
              <a:ext cx="205740" cy="20574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Lightning Bolt 68"/>
            <p:cNvSpPr/>
            <p:nvPr/>
          </p:nvSpPr>
          <p:spPr>
            <a:xfrm>
              <a:off x="4444658" y="3485707"/>
              <a:ext cx="205740" cy="20574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un 74"/>
            <p:cNvSpPr/>
            <p:nvPr/>
          </p:nvSpPr>
          <p:spPr>
            <a:xfrm>
              <a:off x="2543594" y="1542049"/>
              <a:ext cx="205740" cy="205740"/>
            </a:xfrm>
            <a:prstGeom prst="su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un 75"/>
            <p:cNvSpPr/>
            <p:nvPr/>
          </p:nvSpPr>
          <p:spPr>
            <a:xfrm>
              <a:off x="3240325" y="1724765"/>
              <a:ext cx="205740" cy="205740"/>
            </a:xfrm>
            <a:prstGeom prst="su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un 76"/>
            <p:cNvSpPr/>
            <p:nvPr/>
          </p:nvSpPr>
          <p:spPr>
            <a:xfrm>
              <a:off x="2912551" y="2181893"/>
              <a:ext cx="205740" cy="205740"/>
            </a:xfrm>
            <a:prstGeom prst="su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un 77"/>
            <p:cNvSpPr/>
            <p:nvPr/>
          </p:nvSpPr>
          <p:spPr>
            <a:xfrm>
              <a:off x="2478428" y="2084698"/>
              <a:ext cx="205740" cy="205740"/>
            </a:xfrm>
            <a:prstGeom prst="su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loud 83"/>
            <p:cNvSpPr/>
            <p:nvPr/>
          </p:nvSpPr>
          <p:spPr>
            <a:xfrm>
              <a:off x="806631" y="3830328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loud 84"/>
            <p:cNvSpPr/>
            <p:nvPr/>
          </p:nvSpPr>
          <p:spPr>
            <a:xfrm>
              <a:off x="258089" y="3830328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Cloud 85"/>
            <p:cNvSpPr/>
            <p:nvPr/>
          </p:nvSpPr>
          <p:spPr>
            <a:xfrm>
              <a:off x="442772" y="4487687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loud 86"/>
            <p:cNvSpPr/>
            <p:nvPr/>
          </p:nvSpPr>
          <p:spPr>
            <a:xfrm>
              <a:off x="909501" y="4235027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loud 87"/>
            <p:cNvSpPr/>
            <p:nvPr/>
          </p:nvSpPr>
          <p:spPr>
            <a:xfrm>
              <a:off x="3391314" y="4797826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Cloud 88"/>
            <p:cNvSpPr/>
            <p:nvPr/>
          </p:nvSpPr>
          <p:spPr>
            <a:xfrm>
              <a:off x="3701809" y="4483994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loud 89"/>
            <p:cNvSpPr/>
            <p:nvPr/>
          </p:nvSpPr>
          <p:spPr>
            <a:xfrm>
              <a:off x="4095412" y="4744420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loud 90"/>
            <p:cNvSpPr/>
            <p:nvPr/>
          </p:nvSpPr>
          <p:spPr>
            <a:xfrm>
              <a:off x="3643457" y="5257103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loud 91"/>
            <p:cNvSpPr/>
            <p:nvPr/>
          </p:nvSpPr>
          <p:spPr>
            <a:xfrm>
              <a:off x="3921116" y="3776359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loud 92"/>
            <p:cNvSpPr/>
            <p:nvPr/>
          </p:nvSpPr>
          <p:spPr>
            <a:xfrm>
              <a:off x="3821552" y="4179166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Cloud 93"/>
            <p:cNvSpPr/>
            <p:nvPr/>
          </p:nvSpPr>
          <p:spPr>
            <a:xfrm>
              <a:off x="4269020" y="4450899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Cloud 94"/>
            <p:cNvSpPr/>
            <p:nvPr/>
          </p:nvSpPr>
          <p:spPr>
            <a:xfrm>
              <a:off x="4474760" y="3763057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007380" y="5964414"/>
              <a:ext cx="354926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i="1" dirty="0"/>
                <a:t>Cyclic Fingerprint Buffer (CFB) </a:t>
              </a:r>
            </a:p>
          </p:txBody>
        </p:sp>
        <p:sp>
          <p:nvSpPr>
            <p:cNvPr id="10" name="Circular Arrow 9"/>
            <p:cNvSpPr/>
            <p:nvPr/>
          </p:nvSpPr>
          <p:spPr>
            <a:xfrm rot="14114245">
              <a:off x="1168284" y="4090979"/>
              <a:ext cx="1229078" cy="803446"/>
            </a:xfrm>
            <a:prstGeom prst="circularArrow">
              <a:avLst>
                <a:gd name="adj1" fmla="val 8996"/>
                <a:gd name="adj2" fmla="val 1142319"/>
                <a:gd name="adj3" fmla="val 20628669"/>
                <a:gd name="adj4" fmla="val 10733651"/>
                <a:gd name="adj5" fmla="val 1848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Cloud 111"/>
            <p:cNvSpPr/>
            <p:nvPr/>
          </p:nvSpPr>
          <p:spPr>
            <a:xfrm>
              <a:off x="3564666" y="1880569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Cloud 112"/>
            <p:cNvSpPr/>
            <p:nvPr/>
          </p:nvSpPr>
          <p:spPr>
            <a:xfrm>
              <a:off x="4026760" y="2321941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80221" y="1497031"/>
            <a:ext cx="1500415" cy="1439133"/>
            <a:chOff x="280221" y="1497031"/>
            <a:chExt cx="1500415" cy="1439133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310862" y="1466390"/>
              <a:ext cx="1439133" cy="1500415"/>
            </a:xfrm>
            <a:prstGeom prst="rect">
              <a:avLst/>
            </a:prstGeom>
          </p:spPr>
        </p:pic>
        <p:sp>
          <p:nvSpPr>
            <p:cNvPr id="114" name="5-Point Star 28"/>
            <p:cNvSpPr/>
            <p:nvPr/>
          </p:nvSpPr>
          <p:spPr>
            <a:xfrm>
              <a:off x="867793" y="2419293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5-Point Star 29"/>
            <p:cNvSpPr/>
            <p:nvPr/>
          </p:nvSpPr>
          <p:spPr>
            <a:xfrm>
              <a:off x="1271302" y="2079846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5-Point Star 31"/>
            <p:cNvSpPr/>
            <p:nvPr/>
          </p:nvSpPr>
          <p:spPr>
            <a:xfrm>
              <a:off x="476638" y="2163250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5-Point Star 31"/>
            <p:cNvSpPr/>
            <p:nvPr/>
          </p:nvSpPr>
          <p:spPr>
            <a:xfrm>
              <a:off x="984462" y="1733031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Title 3"/>
          <p:cNvSpPr>
            <a:spLocks noGrp="1"/>
          </p:cNvSpPr>
          <p:nvPr>
            <p:ph type="title"/>
          </p:nvPr>
        </p:nvSpPr>
        <p:spPr>
          <a:xfrm>
            <a:off x="0" y="134938"/>
            <a:ext cx="9144000" cy="1076325"/>
          </a:xfrm>
        </p:spPr>
        <p:txBody>
          <a:bodyPr/>
          <a:lstStyle/>
          <a:p>
            <a:r>
              <a:rPr lang="en-US" sz="2000" dirty="0">
                <a:latin typeface="Verdana" charset="0"/>
              </a:rPr>
              <a:t>Sliding Window </a:t>
            </a:r>
            <a:r>
              <a:rPr lang="en-US" sz="2000" dirty="0" smtClean="0">
                <a:latin typeface="Verdana" charset="0"/>
              </a:rPr>
              <a:t>Approximate Measurement </a:t>
            </a:r>
            <a:r>
              <a:rPr lang="en-US" sz="2000" dirty="0">
                <a:latin typeface="Verdana" charset="0"/>
              </a:rPr>
              <a:t>Protocol (SWAMP)</a:t>
            </a:r>
          </a:p>
        </p:txBody>
      </p:sp>
      <p:pic>
        <p:nvPicPr>
          <p:cNvPr id="123" name="Picture 2" descr="Image result for cartoon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4" r="22360" b="5590"/>
          <a:stretch/>
        </p:blipFill>
        <p:spPr bwMode="auto">
          <a:xfrm>
            <a:off x="-213311" y="9119506"/>
            <a:ext cx="1371600" cy="1373935"/>
          </a:xfrm>
          <a:prstGeom prst="rect">
            <a:avLst/>
          </a:prstGeom>
          <a:noFill/>
          <a:extLst/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89" y="9119506"/>
            <a:ext cx="1371600" cy="1371600"/>
          </a:xfrm>
          <a:prstGeom prst="rect">
            <a:avLst/>
          </a:prstGeom>
          <a:noFill/>
        </p:spPr>
      </p:pic>
      <p:pic>
        <p:nvPicPr>
          <p:cNvPr id="125" name="Picture 14" descr="Image result for homer simpson black background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" t="1490" r="6395" b="981"/>
          <a:stretch/>
        </p:blipFill>
        <p:spPr bwMode="auto">
          <a:xfrm>
            <a:off x="10759489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26" name="Picture 14" descr="Image result for homer simpson black background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" t="1490" r="6395" b="981"/>
          <a:stretch/>
        </p:blipFill>
        <p:spPr bwMode="auto">
          <a:xfrm>
            <a:off x="12131089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r="16957"/>
          <a:stretch/>
        </p:blipFill>
        <p:spPr>
          <a:xfrm>
            <a:off x="9387889" y="9119506"/>
            <a:ext cx="1371600" cy="1367043"/>
          </a:xfrm>
          <a:prstGeom prst="rect">
            <a:avLst/>
          </a:prstGeom>
          <a:noFill/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r="16957"/>
          <a:stretch/>
        </p:blipFill>
        <p:spPr>
          <a:xfrm>
            <a:off x="16247746" y="9119506"/>
            <a:ext cx="1371600" cy="1367043"/>
          </a:xfrm>
          <a:prstGeom prst="rect">
            <a:avLst/>
          </a:prstGeom>
          <a:noFill/>
        </p:spPr>
      </p:pic>
      <p:pic>
        <p:nvPicPr>
          <p:cNvPr id="132" name="Picture 18" descr="Image result for futurama bender black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5273089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33" name="Picture 20" descr="Image result for futurama zoidberg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8016289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34" name="Picture 20" descr="Image result for futurama zoidberg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6644689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35" name="Picture 20" descr="Image result for futurama zoidberg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13502689" y="9119506"/>
            <a:ext cx="1371600" cy="1371600"/>
          </a:xfrm>
          <a:prstGeom prst="rect">
            <a:avLst/>
          </a:prstGeom>
          <a:noFill/>
          <a:extLst/>
        </p:spPr>
      </p:pic>
      <p:sp>
        <p:nvSpPr>
          <p:cNvPr id="136" name="Right Brace 135"/>
          <p:cNvSpPr/>
          <p:nvPr/>
        </p:nvSpPr>
        <p:spPr>
          <a:xfrm rot="16200000">
            <a:off x="7785270" y="690572"/>
            <a:ext cx="463896" cy="16461057"/>
          </a:xfrm>
          <a:prstGeom prst="rightBrace">
            <a:avLst/>
          </a:prstGeom>
          <a:noFill/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r="16957"/>
          <a:stretch/>
        </p:blipFill>
        <p:spPr>
          <a:xfrm>
            <a:off x="14874289" y="9119506"/>
            <a:ext cx="1371600" cy="1367043"/>
          </a:xfrm>
          <a:prstGeom prst="rect">
            <a:avLst/>
          </a:prstGeom>
          <a:noFill/>
        </p:spPr>
      </p:pic>
      <p:pic>
        <p:nvPicPr>
          <p:cNvPr id="138" name="Picture 20" descr="Image result for futurama zoidberg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3901489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39" name="Picture 18" descr="Image result for futurama bender black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1158289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40" name="Picture 18" descr="Image result for futurama bender black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-1584911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41" name="Picture 20" descr="Image result for futurama zoidberg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-2956511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42" name="Picture 20" descr="Image result for futurama zoidberg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-4328111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43" name="Picture 2" descr="Image result for futurama toad"/>
          <p:cNvPicPr>
            <a:picLocks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r="19029"/>
          <a:stretch/>
        </p:blipFill>
        <p:spPr bwMode="auto">
          <a:xfrm>
            <a:off x="14874289" y="9119506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81953" y="1478774"/>
            <a:ext cx="4526672" cy="301778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5016176" y="1837944"/>
            <a:ext cx="3618635" cy="240130"/>
            <a:chOff x="5016176" y="1837944"/>
            <a:chExt cx="3618635" cy="24013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16176" y="1837944"/>
              <a:ext cx="313574" cy="24013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320368" y="1837944"/>
              <a:ext cx="310896" cy="23479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24121" y="1837944"/>
              <a:ext cx="301752" cy="23774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917943" y="1837944"/>
              <a:ext cx="310896" cy="237744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18496" y="1837944"/>
              <a:ext cx="310896" cy="234793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522165" y="1837944"/>
              <a:ext cx="310896" cy="237744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821378" y="1837944"/>
              <a:ext cx="310896" cy="23774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125047" y="1837944"/>
              <a:ext cx="310896" cy="23774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424260" y="1837944"/>
              <a:ext cx="310896" cy="237744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722599" y="1837944"/>
              <a:ext cx="310896" cy="237744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023900" y="1837944"/>
              <a:ext cx="310896" cy="237744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323915" y="1837944"/>
              <a:ext cx="310896" cy="237744"/>
            </a:xfrm>
            <a:prstGeom prst="rect">
              <a:avLst/>
            </a:prstGeom>
          </p:spPr>
        </p:pic>
      </p:grpSp>
      <p:pic>
        <p:nvPicPr>
          <p:cNvPr id="163" name="Picture 1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09425" y="1540792"/>
            <a:ext cx="4526672" cy="301778"/>
          </a:xfrm>
          <a:prstGeom prst="rect">
            <a:avLst/>
          </a:prstGeom>
        </p:spPr>
      </p:pic>
      <p:sp>
        <p:nvSpPr>
          <p:cNvPr id="144" name="Rectangle 143"/>
          <p:cNvSpPr/>
          <p:nvPr/>
        </p:nvSpPr>
        <p:spPr>
          <a:xfrm>
            <a:off x="4091830" y="1386108"/>
            <a:ext cx="924346" cy="5585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5018064" y="1539728"/>
            <a:ext cx="309299" cy="5585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5" name="Picture 16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r="16957"/>
          <a:stretch/>
        </p:blipFill>
        <p:spPr>
          <a:xfrm>
            <a:off x="13708625" y="1478774"/>
            <a:ext cx="302783" cy="301778"/>
          </a:xfrm>
          <a:prstGeom prst="rect">
            <a:avLst/>
          </a:prstGeom>
          <a:noFill/>
        </p:spPr>
      </p:pic>
      <p:pic>
        <p:nvPicPr>
          <p:cNvPr id="166" name="Picture 16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r="16957"/>
          <a:stretch/>
        </p:blipFill>
        <p:spPr>
          <a:xfrm>
            <a:off x="8636656" y="1539728"/>
            <a:ext cx="302783" cy="301778"/>
          </a:xfrm>
          <a:prstGeom prst="rect">
            <a:avLst/>
          </a:prstGeom>
          <a:noFill/>
        </p:spPr>
      </p:pic>
      <p:pic>
        <p:nvPicPr>
          <p:cNvPr id="167" name="Picture 166"/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8622174" y="1835950"/>
            <a:ext cx="310896" cy="237744"/>
          </a:xfrm>
          <a:prstGeom prst="rect">
            <a:avLst/>
          </a:prstGeom>
        </p:spPr>
      </p:pic>
      <p:cxnSp>
        <p:nvCxnSpPr>
          <p:cNvPr id="168" name="Straight Arrow Connector 167"/>
          <p:cNvCxnSpPr/>
          <p:nvPr/>
        </p:nvCxnSpPr>
        <p:spPr>
          <a:xfrm flipH="1" flipV="1">
            <a:off x="2121294" y="2495012"/>
            <a:ext cx="134624" cy="1040394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H="1" flipV="1">
            <a:off x="1455393" y="2786285"/>
            <a:ext cx="831622" cy="749121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48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23 L -0.55451 0.00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08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69 L -0.55469 0.0090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43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C -3.61111E-6 0.00023 -0.00104 0.00139 -0.00104 0.00162 C 0.00018 0.00278 0.00018 0.00555 0.00261 0.00717 C 0.00382 0.00856 0.00365 0.00995 0.00469 0.01088 C 0.00539 0.01227 0.0066 0.01319 0.00747 0.01458 C 0.00799 0.01528 0.0099 0.0169 0.01111 0.01782 C 0.01858 0.02662 0.0073 0.01389 0.01493 0.02129 " pathEditMode="relative" rAng="0" ptsTypes="AAAAAAA">
                                      <p:cBhvr>
                                        <p:cTn id="5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106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Related image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r="20058"/>
          <a:stretch/>
        </p:blipFill>
        <p:spPr bwMode="auto">
          <a:xfrm>
            <a:off x="1241791" y="460579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Multiset representations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365760" y="1645920"/>
                <a:ext cx="8326438" cy="1837509"/>
              </a:xfrm>
            </p:spPr>
            <p:txBody>
              <a:bodyPr/>
              <a:lstStyle/>
              <a:p>
                <a:r>
                  <a:rPr lang="en-US" dirty="0" smtClean="0"/>
                  <a:t>Consider representing a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items from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-sized universe</a:t>
                </a:r>
                <a:r>
                  <a:rPr lang="en-US" dirty="0"/>
                  <a:t>.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365760" y="1645920"/>
                <a:ext cx="8326438" cy="1837509"/>
              </a:xfrm>
              <a:blipFill rotWithShape="0">
                <a:blip r:embed="rId3"/>
                <a:stretch>
                  <a:fillRect t="-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23136A42-C515-44CB-903C-FA747DE6023E}" type="datetime1">
              <a:rPr lang="en-US" smtClean="0"/>
              <a:t>4/20/2018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79441" y="3840480"/>
            <a:ext cx="2286000" cy="457200"/>
            <a:chOff x="11034890" y="3830664"/>
            <a:chExt cx="2286000" cy="457200"/>
          </a:xfrm>
        </p:grpSpPr>
        <p:pic>
          <p:nvPicPr>
            <p:cNvPr id="6" name="Picture 18" descr="Image result for futurama bender black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1" r="17060"/>
            <a:stretch/>
          </p:blipFill>
          <p:spPr bwMode="auto">
            <a:xfrm>
              <a:off x="12863690" y="3830664"/>
              <a:ext cx="457200" cy="457200"/>
            </a:xfrm>
            <a:prstGeom prst="rect">
              <a:avLst/>
            </a:prstGeom>
            <a:noFill/>
            <a:extLst/>
          </p:spPr>
        </p:pic>
        <p:pic>
          <p:nvPicPr>
            <p:cNvPr id="7" name="Picture 2" descr="Image result for futurama party worm,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0"/>
            <a:stretch/>
          </p:blipFill>
          <p:spPr bwMode="auto">
            <a:xfrm>
              <a:off x="11034890" y="3830664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Image result for futurama toad"/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5" r="19029"/>
            <a:stretch/>
          </p:blipFill>
          <p:spPr bwMode="auto">
            <a:xfrm>
              <a:off x="11492090" y="3830664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Related image"/>
            <p:cNvPicPr>
              <a:picLocks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8" r="20058"/>
            <a:stretch/>
          </p:blipFill>
          <p:spPr bwMode="auto">
            <a:xfrm>
              <a:off x="12406490" y="3830664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0" descr="Image result for futurama zoidberg"/>
            <p:cNvPicPr>
              <a:picLocks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r="7336"/>
            <a:stretch/>
          </p:blipFill>
          <p:spPr bwMode="auto">
            <a:xfrm>
              <a:off x="11949290" y="3830664"/>
              <a:ext cx="457200" cy="457200"/>
            </a:xfrm>
            <a:prstGeom prst="rect">
              <a:avLst/>
            </a:prstGeom>
            <a:noFill/>
            <a:extLst/>
          </p:spPr>
        </p:pic>
      </p:grpSp>
      <p:sp>
        <p:nvSpPr>
          <p:cNvPr id="12" name="Rectangle 11"/>
          <p:cNvSpPr/>
          <p:nvPr/>
        </p:nvSpPr>
        <p:spPr>
          <a:xfrm>
            <a:off x="193994" y="3857506"/>
            <a:ext cx="1295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Universe: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3994" y="4550557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Set:</a:t>
            </a:r>
            <a:endParaRPr lang="en-US" dirty="0"/>
          </a:p>
        </p:txBody>
      </p:sp>
      <p:pic>
        <p:nvPicPr>
          <p:cNvPr id="14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1236168" y="4620030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15" name="Picture 18" descr="Image result for futurama bender black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1450841" y="4869815"/>
            <a:ext cx="457200" cy="457200"/>
          </a:xfrm>
          <a:prstGeom prst="rect">
            <a:avLst/>
          </a:prstGeom>
          <a:noFill/>
          <a:extLst/>
        </p:spPr>
      </p:pic>
      <p:pic>
        <p:nvPicPr>
          <p:cNvPr id="16" name="Picture 18" descr="Image result for futurama bender black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1686719" y="4605794"/>
            <a:ext cx="457200" cy="457200"/>
          </a:xfrm>
          <a:prstGeom prst="rect">
            <a:avLst/>
          </a:prstGeom>
          <a:noFill/>
          <a:extLst/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554003" y="3632744"/>
            <a:ext cx="2800216" cy="57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8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replace(     ,     )</a:t>
            </a:r>
            <a:endParaRPr lang="en-US" sz="1600" dirty="0"/>
          </a:p>
        </p:txBody>
      </p:sp>
      <p:pic>
        <p:nvPicPr>
          <p:cNvPr id="20" name="Picture 6" descr="Related image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r="20058"/>
          <a:stretch/>
        </p:blipFill>
        <p:spPr bwMode="auto">
          <a:xfrm>
            <a:off x="7606540" y="364949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futurama zoidberg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6944869" y="3681378"/>
            <a:ext cx="457200" cy="457200"/>
          </a:xfrm>
          <a:prstGeom prst="rect">
            <a:avLst/>
          </a:prstGeom>
          <a:noFill/>
          <a:extLst/>
        </p:spPr>
      </p:pic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5554003" y="4352743"/>
            <a:ext cx="2800216" cy="57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8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multiplicity(    )</a:t>
            </a:r>
            <a:endParaRPr lang="en-US" sz="1600" dirty="0"/>
          </a:p>
        </p:txBody>
      </p:sp>
      <p:pic>
        <p:nvPicPr>
          <p:cNvPr id="24" name="Picture 18" descr="Image result for futurama bender black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7449694" y="4384040"/>
            <a:ext cx="457200" cy="457200"/>
          </a:xfrm>
          <a:prstGeom prst="rect">
            <a:avLst/>
          </a:prstGeom>
          <a:noFill/>
          <a:extLst/>
        </p:spPr>
      </p:pic>
      <p:sp>
        <p:nvSpPr>
          <p:cNvPr id="26" name="Rounded Rectangle 25"/>
          <p:cNvSpPr/>
          <p:nvPr/>
        </p:nvSpPr>
        <p:spPr>
          <a:xfrm>
            <a:off x="0" y="5371108"/>
            <a:ext cx="9160803" cy="1486892"/>
          </a:xfrm>
          <a:prstGeom prst="roundRect">
            <a:avLst/>
          </a:prstGeom>
          <a:gradFill>
            <a:gsLst>
              <a:gs pos="0">
                <a:srgbClr val="00375C"/>
              </a:gs>
              <a:gs pos="100000">
                <a:srgbClr val="0E68EC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 bwMode="auto">
              <a:xfrm>
                <a:off x="170708" y="5456186"/>
                <a:ext cx="7435832" cy="1165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6075" indent="-346075" algn="l" defTabSz="457200" rtl="0" eaLnBrk="1" fontAlgn="base" hangingPunct="1">
                  <a:spcBef>
                    <a:spcPts val="1800"/>
                  </a:spcBef>
                  <a:spcAft>
                    <a:spcPct val="0"/>
                  </a:spcAft>
                  <a:buSzPct val="135000"/>
                  <a:buBlip>
                    <a:blip r:embed="rId8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93725" indent="-182563" algn="l" defTabSz="457200" rtl="0" eaLnBrk="1" fontAlgn="base" hangingPunct="1">
                  <a:spcBef>
                    <a:spcPts val="800"/>
                  </a:spcBef>
                  <a:spcAft>
                    <a:spcPct val="0"/>
                  </a:spcAft>
                  <a:buClr>
                    <a:srgbClr val="595959"/>
                  </a:buClr>
                  <a:buFont typeface="Lucida Grande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22325" indent="-182563" algn="l" defTabSz="457200" rtl="0" eaLnBrk="1" fontAlgn="base" hangingPunct="1">
                  <a:spcBef>
                    <a:spcPts val="700"/>
                  </a:spcBef>
                  <a:spcAft>
                    <a:spcPct val="0"/>
                  </a:spcAft>
                  <a:buClr>
                    <a:srgbClr val="595959"/>
                  </a:buClr>
                  <a:buFont typeface="Wingdings" charset="0"/>
                  <a:buChar char="§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050925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595959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233488" indent="-182563" algn="l" defTabSz="457200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7F7F7F"/>
                  </a:buClr>
                  <a:buFont typeface="Wingdings" charset="0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FFC000"/>
                    </a:solidFill>
                  </a:rPr>
                  <a:t>There </a:t>
                </a:r>
                <a:r>
                  <a:rPr lang="en-US" sz="1800" b="1" dirty="0" smtClean="0">
                    <a:solidFill>
                      <a:srgbClr val="FFC000"/>
                    </a:solidFill>
                  </a:rPr>
                  <a:t>exist </a:t>
                </a:r>
                <a:r>
                  <a:rPr lang="en-US" sz="1800" b="1" dirty="0">
                    <a:solidFill>
                      <a:srgbClr val="FFC000"/>
                    </a:solidFill>
                  </a:rPr>
                  <a:t>succinct (use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𝔅</m:t>
                    </m:r>
                    <m:r>
                      <a:rPr lang="en-US" sz="1800" b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sz="18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b="1" dirty="0">
                    <a:solidFill>
                      <a:srgbClr val="FFC000"/>
                    </a:solidFill>
                  </a:rPr>
                  <a:t> bits) representations with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b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b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FFC000"/>
                    </a:solidFill>
                  </a:rPr>
                  <a:t> time operations</a:t>
                </a:r>
                <a:r>
                  <a:rPr lang="en-US" sz="1800" b="1" dirty="0" smtClean="0">
                    <a:solidFill>
                      <a:srgbClr val="FFC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400" b="1" dirty="0" smtClean="0">
                    <a:solidFill>
                      <a:srgbClr val="FFC000"/>
                    </a:solidFill>
                  </a:rPr>
                  <a:t>(</a:t>
                </a:r>
                <a:r>
                  <a:rPr lang="en-US" sz="1400" b="1" dirty="0" err="1" smtClean="0">
                    <a:solidFill>
                      <a:srgbClr val="FFC000"/>
                    </a:solidFill>
                  </a:rPr>
                  <a:t>Einziger</a:t>
                </a:r>
                <a:r>
                  <a:rPr lang="en-US" sz="1400" b="1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1400" b="1" dirty="0">
                    <a:solidFill>
                      <a:srgbClr val="FFC000"/>
                    </a:solidFill>
                  </a:rPr>
                  <a:t>and Friedman, ICDCN 2016), (</a:t>
                </a:r>
                <a:r>
                  <a:rPr lang="en-US" sz="1400" b="1" dirty="0" smtClean="0">
                    <a:solidFill>
                      <a:srgbClr val="FFC000"/>
                    </a:solidFill>
                  </a:rPr>
                  <a:t>Pandey et al., SIGMOD 2017)</a:t>
                </a:r>
                <a:endParaRPr lang="en-US" sz="18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708" y="5456186"/>
                <a:ext cx="7435832" cy="1165407"/>
              </a:xfrm>
              <a:prstGeom prst="rect">
                <a:avLst/>
              </a:prstGeom>
              <a:blipFill rotWithShape="0">
                <a:blip r:embed="rId9"/>
                <a:stretch>
                  <a:fillRect l="-656" t="-1571" b="-1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5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92800"/>
            <a:ext cx="91440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190501" y="1441450"/>
            <a:ext cx="4596035" cy="5261628"/>
            <a:chOff x="190501" y="1441450"/>
            <a:chExt cx="4596035" cy="526162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1" y="1441450"/>
              <a:ext cx="4596035" cy="4578659"/>
            </a:xfrm>
            <a:prstGeom prst="rect">
              <a:avLst/>
            </a:prstGeom>
          </p:spPr>
        </p:pic>
        <p:sp>
          <p:nvSpPr>
            <p:cNvPr id="101" name="Cloud 100"/>
            <p:cNvSpPr/>
            <p:nvPr/>
          </p:nvSpPr>
          <p:spPr>
            <a:xfrm>
              <a:off x="3189923" y="2290438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Cloud 101"/>
            <p:cNvSpPr/>
            <p:nvPr/>
          </p:nvSpPr>
          <p:spPr>
            <a:xfrm>
              <a:off x="3578748" y="2663237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860172" y="2980266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744976" y="3405297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447581" y="2740780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5-Point Star 31"/>
            <p:cNvSpPr/>
            <p:nvPr/>
          </p:nvSpPr>
          <p:spPr>
            <a:xfrm>
              <a:off x="285110" y="3405297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>
              <a:spLocks noChangeAspect="1"/>
            </p:cNvSpPr>
            <p:nvPr/>
          </p:nvSpPr>
          <p:spPr>
            <a:xfrm>
              <a:off x="1796051" y="3319300"/>
              <a:ext cx="1044341" cy="411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834466" y="3505974"/>
              <a:ext cx="15669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i="1" dirty="0"/>
                <a:t>Current Item Pointer (</a:t>
              </a:r>
              <a:r>
                <a:rPr lang="en-US" sz="2100" b="1" i="1" dirty="0" err="1"/>
                <a:t>curr</a:t>
              </a:r>
              <a:r>
                <a:rPr lang="en-US" sz="2100" b="1" i="1" dirty="0"/>
                <a:t>)</a:t>
              </a: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1099658" y="4499885"/>
              <a:ext cx="205740" cy="20574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1404458" y="4882501"/>
              <a:ext cx="205740" cy="20574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1065562" y="5221226"/>
              <a:ext cx="205740" cy="20574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615437" y="4752199"/>
              <a:ext cx="205740" cy="20574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2238936" y="5210340"/>
              <a:ext cx="205740" cy="20574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2238936" y="5721056"/>
              <a:ext cx="205740" cy="20574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1307446" y="5396633"/>
              <a:ext cx="205740" cy="20574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1628270" y="5015486"/>
              <a:ext cx="205740" cy="20574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Multiply 6"/>
            <p:cNvSpPr/>
            <p:nvPr/>
          </p:nvSpPr>
          <p:spPr>
            <a:xfrm>
              <a:off x="1204576" y="1833867"/>
              <a:ext cx="205740" cy="20574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Multiply 48"/>
            <p:cNvSpPr/>
            <p:nvPr/>
          </p:nvSpPr>
          <p:spPr>
            <a:xfrm>
              <a:off x="1507328" y="2338140"/>
              <a:ext cx="205740" cy="20574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Multiply 49"/>
            <p:cNvSpPr/>
            <p:nvPr/>
          </p:nvSpPr>
          <p:spPr>
            <a:xfrm>
              <a:off x="1094959" y="2722078"/>
              <a:ext cx="205740" cy="20574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Multiply 50"/>
            <p:cNvSpPr/>
            <p:nvPr/>
          </p:nvSpPr>
          <p:spPr>
            <a:xfrm>
              <a:off x="600891" y="2446837"/>
              <a:ext cx="205740" cy="20574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5-Point Star 58"/>
            <p:cNvSpPr/>
            <p:nvPr/>
          </p:nvSpPr>
          <p:spPr>
            <a:xfrm>
              <a:off x="2554982" y="5176595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5-Point Star 59"/>
            <p:cNvSpPr/>
            <p:nvPr/>
          </p:nvSpPr>
          <p:spPr>
            <a:xfrm>
              <a:off x="3112880" y="5001848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5-Point Star 60"/>
            <p:cNvSpPr/>
            <p:nvPr/>
          </p:nvSpPr>
          <p:spPr>
            <a:xfrm>
              <a:off x="3343397" y="5439998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5-Point Star 61"/>
            <p:cNvSpPr/>
            <p:nvPr/>
          </p:nvSpPr>
          <p:spPr>
            <a:xfrm>
              <a:off x="2554981" y="5693772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ightning Bolt 10"/>
            <p:cNvSpPr/>
            <p:nvPr/>
          </p:nvSpPr>
          <p:spPr>
            <a:xfrm>
              <a:off x="2193245" y="1526793"/>
              <a:ext cx="205740" cy="20574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Lightning Bolt 62"/>
            <p:cNvSpPr/>
            <p:nvPr/>
          </p:nvSpPr>
          <p:spPr>
            <a:xfrm>
              <a:off x="1530375" y="1696989"/>
              <a:ext cx="205740" cy="20574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Lightning Bolt 63"/>
            <p:cNvSpPr/>
            <p:nvPr/>
          </p:nvSpPr>
          <p:spPr>
            <a:xfrm>
              <a:off x="1727414" y="2187568"/>
              <a:ext cx="205740" cy="20574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Lightning Bolt 64"/>
            <p:cNvSpPr/>
            <p:nvPr/>
          </p:nvSpPr>
          <p:spPr>
            <a:xfrm>
              <a:off x="2193245" y="2066276"/>
              <a:ext cx="205740" cy="20574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Lightning Bolt 65"/>
            <p:cNvSpPr/>
            <p:nvPr/>
          </p:nvSpPr>
          <p:spPr>
            <a:xfrm>
              <a:off x="3749909" y="2930919"/>
              <a:ext cx="205740" cy="20574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Lightning Bolt 66"/>
            <p:cNvSpPr/>
            <p:nvPr/>
          </p:nvSpPr>
          <p:spPr>
            <a:xfrm>
              <a:off x="4269020" y="2656851"/>
              <a:ext cx="205740" cy="20574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Lightning Bolt 67"/>
            <p:cNvSpPr/>
            <p:nvPr/>
          </p:nvSpPr>
          <p:spPr>
            <a:xfrm>
              <a:off x="3888469" y="3485707"/>
              <a:ext cx="205740" cy="20574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Lightning Bolt 68"/>
            <p:cNvSpPr/>
            <p:nvPr/>
          </p:nvSpPr>
          <p:spPr>
            <a:xfrm>
              <a:off x="4444658" y="3485707"/>
              <a:ext cx="205740" cy="205740"/>
            </a:xfrm>
            <a:prstGeom prst="lightningBol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un 74"/>
            <p:cNvSpPr/>
            <p:nvPr/>
          </p:nvSpPr>
          <p:spPr>
            <a:xfrm>
              <a:off x="2543594" y="1542049"/>
              <a:ext cx="205740" cy="205740"/>
            </a:xfrm>
            <a:prstGeom prst="su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un 75"/>
            <p:cNvSpPr/>
            <p:nvPr/>
          </p:nvSpPr>
          <p:spPr>
            <a:xfrm>
              <a:off x="3240325" y="1724765"/>
              <a:ext cx="205740" cy="205740"/>
            </a:xfrm>
            <a:prstGeom prst="su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un 76"/>
            <p:cNvSpPr/>
            <p:nvPr/>
          </p:nvSpPr>
          <p:spPr>
            <a:xfrm>
              <a:off x="2912551" y="2181893"/>
              <a:ext cx="205740" cy="205740"/>
            </a:xfrm>
            <a:prstGeom prst="su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un 77"/>
            <p:cNvSpPr/>
            <p:nvPr/>
          </p:nvSpPr>
          <p:spPr>
            <a:xfrm>
              <a:off x="2478428" y="2084698"/>
              <a:ext cx="205740" cy="205740"/>
            </a:xfrm>
            <a:prstGeom prst="su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loud 83"/>
            <p:cNvSpPr/>
            <p:nvPr/>
          </p:nvSpPr>
          <p:spPr>
            <a:xfrm>
              <a:off x="806631" y="3830328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loud 84"/>
            <p:cNvSpPr/>
            <p:nvPr/>
          </p:nvSpPr>
          <p:spPr>
            <a:xfrm>
              <a:off x="258089" y="3830328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Cloud 85"/>
            <p:cNvSpPr/>
            <p:nvPr/>
          </p:nvSpPr>
          <p:spPr>
            <a:xfrm>
              <a:off x="442772" y="4487687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loud 86"/>
            <p:cNvSpPr/>
            <p:nvPr/>
          </p:nvSpPr>
          <p:spPr>
            <a:xfrm>
              <a:off x="909501" y="4235027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loud 87"/>
            <p:cNvSpPr/>
            <p:nvPr/>
          </p:nvSpPr>
          <p:spPr>
            <a:xfrm>
              <a:off x="3391314" y="4797826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Cloud 88"/>
            <p:cNvSpPr/>
            <p:nvPr/>
          </p:nvSpPr>
          <p:spPr>
            <a:xfrm>
              <a:off x="3701809" y="4483994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loud 89"/>
            <p:cNvSpPr/>
            <p:nvPr/>
          </p:nvSpPr>
          <p:spPr>
            <a:xfrm>
              <a:off x="4095412" y="4744420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loud 90"/>
            <p:cNvSpPr/>
            <p:nvPr/>
          </p:nvSpPr>
          <p:spPr>
            <a:xfrm>
              <a:off x="3643457" y="5257103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loud 91"/>
            <p:cNvSpPr/>
            <p:nvPr/>
          </p:nvSpPr>
          <p:spPr>
            <a:xfrm>
              <a:off x="3921116" y="3776359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loud 92"/>
            <p:cNvSpPr/>
            <p:nvPr/>
          </p:nvSpPr>
          <p:spPr>
            <a:xfrm>
              <a:off x="3821552" y="4179166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Cloud 93"/>
            <p:cNvSpPr/>
            <p:nvPr/>
          </p:nvSpPr>
          <p:spPr>
            <a:xfrm>
              <a:off x="4269020" y="4450899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Cloud 94"/>
            <p:cNvSpPr/>
            <p:nvPr/>
          </p:nvSpPr>
          <p:spPr>
            <a:xfrm>
              <a:off x="4474760" y="3763057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007380" y="5964414"/>
              <a:ext cx="354926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i="1" dirty="0"/>
                <a:t>Cyclic Fingerprint Buffer (CFB) </a:t>
              </a:r>
            </a:p>
          </p:txBody>
        </p:sp>
        <p:sp>
          <p:nvSpPr>
            <p:cNvPr id="10" name="Circular Arrow 9"/>
            <p:cNvSpPr/>
            <p:nvPr/>
          </p:nvSpPr>
          <p:spPr>
            <a:xfrm rot="14114245">
              <a:off x="1168284" y="4090979"/>
              <a:ext cx="1229078" cy="803446"/>
            </a:xfrm>
            <a:prstGeom prst="circularArrow">
              <a:avLst>
                <a:gd name="adj1" fmla="val 8996"/>
                <a:gd name="adj2" fmla="val 1142319"/>
                <a:gd name="adj3" fmla="val 20628669"/>
                <a:gd name="adj4" fmla="val 10733651"/>
                <a:gd name="adj5" fmla="val 1848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Cloud 111"/>
            <p:cNvSpPr/>
            <p:nvPr/>
          </p:nvSpPr>
          <p:spPr>
            <a:xfrm>
              <a:off x="3564666" y="1880569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Cloud 112"/>
            <p:cNvSpPr/>
            <p:nvPr/>
          </p:nvSpPr>
          <p:spPr>
            <a:xfrm>
              <a:off x="4026760" y="2321941"/>
              <a:ext cx="205740" cy="205740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Title 3"/>
          <p:cNvSpPr>
            <a:spLocks noGrp="1"/>
          </p:cNvSpPr>
          <p:nvPr>
            <p:ph type="title"/>
          </p:nvPr>
        </p:nvSpPr>
        <p:spPr>
          <a:xfrm>
            <a:off x="0" y="134938"/>
            <a:ext cx="9144000" cy="1076325"/>
          </a:xfrm>
        </p:spPr>
        <p:txBody>
          <a:bodyPr/>
          <a:lstStyle/>
          <a:p>
            <a:r>
              <a:rPr lang="en-US" sz="2000" dirty="0">
                <a:latin typeface="Verdana" charset="0"/>
              </a:rPr>
              <a:t>Sliding Window </a:t>
            </a:r>
            <a:r>
              <a:rPr lang="en-US" sz="2000" dirty="0" smtClean="0">
                <a:latin typeface="Verdana" charset="0"/>
              </a:rPr>
              <a:t>Approximate Measurement </a:t>
            </a:r>
            <a:r>
              <a:rPr lang="en-US" sz="2000" dirty="0">
                <a:latin typeface="Verdana" charset="0"/>
              </a:rPr>
              <a:t>Protocol (SWAMP)</a:t>
            </a:r>
          </a:p>
        </p:txBody>
      </p:sp>
      <p:pic>
        <p:nvPicPr>
          <p:cNvPr id="123" name="Picture 2" descr="Image result for cartoon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4" r="22360" b="5590"/>
          <a:stretch/>
        </p:blipFill>
        <p:spPr bwMode="auto">
          <a:xfrm>
            <a:off x="-213311" y="9119506"/>
            <a:ext cx="1371600" cy="1373935"/>
          </a:xfrm>
          <a:prstGeom prst="rect">
            <a:avLst/>
          </a:prstGeom>
          <a:noFill/>
          <a:extLst/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89" y="9119506"/>
            <a:ext cx="1371600" cy="1371600"/>
          </a:xfrm>
          <a:prstGeom prst="rect">
            <a:avLst/>
          </a:prstGeom>
          <a:noFill/>
        </p:spPr>
      </p:pic>
      <p:pic>
        <p:nvPicPr>
          <p:cNvPr id="125" name="Picture 14" descr="Image result for homer simpson black background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" t="1490" r="6395" b="981"/>
          <a:stretch/>
        </p:blipFill>
        <p:spPr bwMode="auto">
          <a:xfrm>
            <a:off x="10759489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26" name="Picture 14" descr="Image result for homer simpson black background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" t="1490" r="6395" b="981"/>
          <a:stretch/>
        </p:blipFill>
        <p:spPr bwMode="auto">
          <a:xfrm>
            <a:off x="12131089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r="16957"/>
          <a:stretch/>
        </p:blipFill>
        <p:spPr>
          <a:xfrm>
            <a:off x="9387889" y="9119506"/>
            <a:ext cx="1371600" cy="1367043"/>
          </a:xfrm>
          <a:prstGeom prst="rect">
            <a:avLst/>
          </a:prstGeom>
          <a:noFill/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r="16957"/>
          <a:stretch/>
        </p:blipFill>
        <p:spPr>
          <a:xfrm>
            <a:off x="16247746" y="9119506"/>
            <a:ext cx="1371600" cy="1367043"/>
          </a:xfrm>
          <a:prstGeom prst="rect">
            <a:avLst/>
          </a:prstGeom>
          <a:noFill/>
        </p:spPr>
      </p:pic>
      <p:pic>
        <p:nvPicPr>
          <p:cNvPr id="132" name="Picture 18" descr="Image result for futurama bender black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5273089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33" name="Picture 20" descr="Image result for futurama zoidberg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8016289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34" name="Picture 20" descr="Image result for futurama zoidberg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6644689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35" name="Picture 20" descr="Image result for futurama zoidberg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13502689" y="9119506"/>
            <a:ext cx="1371600" cy="1371600"/>
          </a:xfrm>
          <a:prstGeom prst="rect">
            <a:avLst/>
          </a:prstGeom>
          <a:noFill/>
          <a:extLst/>
        </p:spPr>
      </p:pic>
      <p:sp>
        <p:nvSpPr>
          <p:cNvPr id="136" name="Right Brace 135"/>
          <p:cNvSpPr/>
          <p:nvPr/>
        </p:nvSpPr>
        <p:spPr>
          <a:xfrm rot="16200000">
            <a:off x="7785270" y="690572"/>
            <a:ext cx="463896" cy="16461057"/>
          </a:xfrm>
          <a:prstGeom prst="rightBrace">
            <a:avLst/>
          </a:prstGeom>
          <a:noFill/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r="16957"/>
          <a:stretch/>
        </p:blipFill>
        <p:spPr>
          <a:xfrm>
            <a:off x="14874289" y="9119506"/>
            <a:ext cx="1371600" cy="1367043"/>
          </a:xfrm>
          <a:prstGeom prst="rect">
            <a:avLst/>
          </a:prstGeom>
          <a:noFill/>
        </p:spPr>
      </p:pic>
      <p:pic>
        <p:nvPicPr>
          <p:cNvPr id="138" name="Picture 20" descr="Image result for futurama zoidberg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3901489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39" name="Picture 18" descr="Image result for futurama bender black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1158289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40" name="Picture 18" descr="Image result for futurama bender black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r="17060"/>
          <a:stretch/>
        </p:blipFill>
        <p:spPr bwMode="auto">
          <a:xfrm>
            <a:off x="-1584911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41" name="Picture 20" descr="Image result for futurama zoidberg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-2956511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42" name="Picture 20" descr="Image result for futurama zoidberg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r="7336"/>
          <a:stretch/>
        </p:blipFill>
        <p:spPr bwMode="auto">
          <a:xfrm>
            <a:off x="-4328111" y="9119506"/>
            <a:ext cx="1371600" cy="1371600"/>
          </a:xfrm>
          <a:prstGeom prst="rect">
            <a:avLst/>
          </a:prstGeom>
          <a:noFill/>
          <a:extLst/>
        </p:spPr>
      </p:pic>
      <p:pic>
        <p:nvPicPr>
          <p:cNvPr id="143" name="Picture 2" descr="Image result for futurama toad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r="19029"/>
          <a:stretch/>
        </p:blipFill>
        <p:spPr bwMode="auto">
          <a:xfrm>
            <a:off x="14874289" y="9119506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81953" y="1478774"/>
            <a:ext cx="4526672" cy="301778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5016176" y="1837944"/>
            <a:ext cx="3618635" cy="240130"/>
            <a:chOff x="5016176" y="1837944"/>
            <a:chExt cx="3618635" cy="24013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16176" y="1837944"/>
              <a:ext cx="313574" cy="24013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320368" y="1837944"/>
              <a:ext cx="310896" cy="23479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24121" y="1837944"/>
              <a:ext cx="301752" cy="23774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917943" y="1837944"/>
              <a:ext cx="310896" cy="237744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218496" y="1837944"/>
              <a:ext cx="310896" cy="234793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522165" y="1837944"/>
              <a:ext cx="310896" cy="237744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821378" y="1837944"/>
              <a:ext cx="310896" cy="23774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125047" y="1837944"/>
              <a:ext cx="310896" cy="23774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424260" y="1837944"/>
              <a:ext cx="310896" cy="237744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722599" y="1837944"/>
              <a:ext cx="310896" cy="237744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23900" y="1837944"/>
              <a:ext cx="310896" cy="237744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323915" y="1837944"/>
              <a:ext cx="310896" cy="237744"/>
            </a:xfrm>
            <a:prstGeom prst="rect">
              <a:avLst/>
            </a:prstGeom>
          </p:spPr>
        </p:pic>
      </p:grpSp>
      <p:pic>
        <p:nvPicPr>
          <p:cNvPr id="163" name="Picture 16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9425" y="1540792"/>
            <a:ext cx="4526672" cy="301778"/>
          </a:xfrm>
          <a:prstGeom prst="rect">
            <a:avLst/>
          </a:prstGeom>
        </p:spPr>
      </p:pic>
      <p:sp>
        <p:nvSpPr>
          <p:cNvPr id="144" name="Rectangle 143"/>
          <p:cNvSpPr/>
          <p:nvPr/>
        </p:nvSpPr>
        <p:spPr>
          <a:xfrm>
            <a:off x="4091830" y="1386108"/>
            <a:ext cx="924346" cy="5585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8" name="Straight Arrow Connector 167"/>
          <p:cNvCxnSpPr/>
          <p:nvPr/>
        </p:nvCxnSpPr>
        <p:spPr>
          <a:xfrm flipH="1" flipV="1">
            <a:off x="2121294" y="2495012"/>
            <a:ext cx="134624" cy="1040394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401118"/>
              </p:ext>
            </p:extLst>
          </p:nvPr>
        </p:nvGraphicFramePr>
        <p:xfrm>
          <a:off x="4970589" y="3668556"/>
          <a:ext cx="3486150" cy="23393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743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3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Fingerp</a:t>
                      </a:r>
                      <a:r>
                        <a:rPr lang="en-US" sz="1400" baseline="0" dirty="0"/>
                        <a:t>rint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Frequency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900">
                <a:tc rowSpan="2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5" name="Rectangle 104"/>
          <p:cNvSpPr>
            <a:spLocks/>
          </p:cNvSpPr>
          <p:nvPr/>
        </p:nvSpPr>
        <p:spPr>
          <a:xfrm>
            <a:off x="5006240" y="3959050"/>
            <a:ext cx="1705197" cy="316496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>
            <a:spLocks/>
          </p:cNvSpPr>
          <p:nvPr/>
        </p:nvSpPr>
        <p:spPr>
          <a:xfrm>
            <a:off x="5004904" y="4294071"/>
            <a:ext cx="1707642" cy="31546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>
            <a:spLocks/>
          </p:cNvSpPr>
          <p:nvPr/>
        </p:nvSpPr>
        <p:spPr>
          <a:xfrm>
            <a:off x="5004904" y="4628611"/>
            <a:ext cx="1707642" cy="315468"/>
          </a:xfrm>
          <a:prstGeom prst="rect">
            <a:avLst/>
          </a:prstGeom>
          <a:solidFill>
            <a:srgbClr val="A34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>
            <a:spLocks/>
          </p:cNvSpPr>
          <p:nvPr/>
        </p:nvSpPr>
        <p:spPr>
          <a:xfrm>
            <a:off x="5004904" y="4974987"/>
            <a:ext cx="1707642" cy="3154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>
            <a:spLocks/>
          </p:cNvSpPr>
          <p:nvPr/>
        </p:nvSpPr>
        <p:spPr>
          <a:xfrm>
            <a:off x="5004904" y="5333142"/>
            <a:ext cx="1707642" cy="315468"/>
          </a:xfrm>
          <a:prstGeom prst="rect">
            <a:avLst/>
          </a:prstGeom>
          <a:solidFill>
            <a:srgbClr val="22B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>
            <a:spLocks/>
          </p:cNvSpPr>
          <p:nvPr/>
        </p:nvSpPr>
        <p:spPr>
          <a:xfrm>
            <a:off x="5004904" y="5666475"/>
            <a:ext cx="1707642" cy="315468"/>
          </a:xfrm>
          <a:prstGeom prst="rect">
            <a:avLst/>
          </a:prstGeom>
          <a:solidFill>
            <a:srgbClr val="3F4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5-Point Star 118"/>
          <p:cNvSpPr/>
          <p:nvPr/>
        </p:nvSpPr>
        <p:spPr>
          <a:xfrm>
            <a:off x="5085785" y="4018551"/>
            <a:ext cx="205740" cy="20574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0" name="5-Point Star 119"/>
          <p:cNvSpPr/>
          <p:nvPr/>
        </p:nvSpPr>
        <p:spPr>
          <a:xfrm>
            <a:off x="5695954" y="4018551"/>
            <a:ext cx="205740" cy="20574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1" name="5-Point Star 120"/>
          <p:cNvSpPr/>
          <p:nvPr/>
        </p:nvSpPr>
        <p:spPr>
          <a:xfrm>
            <a:off x="6312239" y="4018551"/>
            <a:ext cx="205740" cy="20574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2" name="Isosceles Triangle 121"/>
          <p:cNvSpPr/>
          <p:nvPr/>
        </p:nvSpPr>
        <p:spPr>
          <a:xfrm>
            <a:off x="5060990" y="4679460"/>
            <a:ext cx="205740" cy="2057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Isosceles Triangle 128"/>
          <p:cNvSpPr/>
          <p:nvPr/>
        </p:nvSpPr>
        <p:spPr>
          <a:xfrm>
            <a:off x="5695065" y="4690224"/>
            <a:ext cx="205740" cy="2057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Isosceles Triangle 129"/>
          <p:cNvSpPr/>
          <p:nvPr/>
        </p:nvSpPr>
        <p:spPr>
          <a:xfrm>
            <a:off x="6322754" y="4690224"/>
            <a:ext cx="205740" cy="2057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Multiply 130"/>
          <p:cNvSpPr/>
          <p:nvPr/>
        </p:nvSpPr>
        <p:spPr>
          <a:xfrm>
            <a:off x="5059492" y="4342828"/>
            <a:ext cx="205740" cy="205740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Multiply 144"/>
          <p:cNvSpPr/>
          <p:nvPr/>
        </p:nvSpPr>
        <p:spPr>
          <a:xfrm>
            <a:off x="5685536" y="4353497"/>
            <a:ext cx="205740" cy="205740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Multiply 145"/>
          <p:cNvSpPr/>
          <p:nvPr/>
        </p:nvSpPr>
        <p:spPr>
          <a:xfrm>
            <a:off x="6301820" y="4353497"/>
            <a:ext cx="205740" cy="205740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Lightning Bolt 146"/>
          <p:cNvSpPr/>
          <p:nvPr/>
        </p:nvSpPr>
        <p:spPr>
          <a:xfrm>
            <a:off x="5070398" y="5046729"/>
            <a:ext cx="205740" cy="205740"/>
          </a:xfrm>
          <a:prstGeom prst="lightningBol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Lightning Bolt 147"/>
          <p:cNvSpPr/>
          <p:nvPr/>
        </p:nvSpPr>
        <p:spPr>
          <a:xfrm>
            <a:off x="5693838" y="5046729"/>
            <a:ext cx="205740" cy="205740"/>
          </a:xfrm>
          <a:prstGeom prst="lightningBol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Lightning Bolt 148"/>
          <p:cNvSpPr/>
          <p:nvPr/>
        </p:nvSpPr>
        <p:spPr>
          <a:xfrm>
            <a:off x="6315437" y="5046729"/>
            <a:ext cx="205740" cy="205740"/>
          </a:xfrm>
          <a:prstGeom prst="lightningBol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Sun 149"/>
          <p:cNvSpPr/>
          <p:nvPr/>
        </p:nvSpPr>
        <p:spPr>
          <a:xfrm>
            <a:off x="5036735" y="5719230"/>
            <a:ext cx="205740" cy="205740"/>
          </a:xfrm>
          <a:prstGeom prst="su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Sun 150"/>
          <p:cNvSpPr/>
          <p:nvPr/>
        </p:nvSpPr>
        <p:spPr>
          <a:xfrm>
            <a:off x="5664434" y="5717776"/>
            <a:ext cx="205740" cy="205740"/>
          </a:xfrm>
          <a:prstGeom prst="su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Sun 151"/>
          <p:cNvSpPr/>
          <p:nvPr/>
        </p:nvSpPr>
        <p:spPr>
          <a:xfrm>
            <a:off x="6280718" y="5717776"/>
            <a:ext cx="205740" cy="205740"/>
          </a:xfrm>
          <a:prstGeom prst="su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Cloud 152"/>
          <p:cNvSpPr/>
          <p:nvPr/>
        </p:nvSpPr>
        <p:spPr>
          <a:xfrm>
            <a:off x="5030765" y="5387358"/>
            <a:ext cx="205740" cy="20574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Cloud 156"/>
          <p:cNvSpPr/>
          <p:nvPr/>
        </p:nvSpPr>
        <p:spPr>
          <a:xfrm>
            <a:off x="5629377" y="5387358"/>
            <a:ext cx="205740" cy="20574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Cloud 157"/>
          <p:cNvSpPr/>
          <p:nvPr/>
        </p:nvSpPr>
        <p:spPr>
          <a:xfrm>
            <a:off x="6260842" y="5394907"/>
            <a:ext cx="205740" cy="20574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4982424" y="5961158"/>
            <a:ext cx="35147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/>
              <a:t>Aggregates </a:t>
            </a:r>
            <a:r>
              <a:rPr lang="en-US" sz="2100" b="1" i="1" dirty="0" smtClean="0"/>
              <a:t>Table</a:t>
            </a:r>
            <a:endParaRPr lang="en-US" sz="2100" b="1" i="1" dirty="0"/>
          </a:p>
        </p:txBody>
      </p:sp>
      <p:grpSp>
        <p:nvGrpSpPr>
          <p:cNvPr id="170" name="Group 169"/>
          <p:cNvGrpSpPr/>
          <p:nvPr/>
        </p:nvGrpSpPr>
        <p:grpSpPr>
          <a:xfrm>
            <a:off x="280221" y="1497031"/>
            <a:ext cx="1500415" cy="1439133"/>
            <a:chOff x="280221" y="1497031"/>
            <a:chExt cx="1500415" cy="1439133"/>
          </a:xfrm>
        </p:grpSpPr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16200000">
              <a:off x="310862" y="1466390"/>
              <a:ext cx="1439133" cy="1500415"/>
            </a:xfrm>
            <a:prstGeom prst="rect">
              <a:avLst/>
            </a:prstGeom>
          </p:spPr>
        </p:pic>
        <p:sp>
          <p:nvSpPr>
            <p:cNvPr id="172" name="5-Point Star 28"/>
            <p:cNvSpPr/>
            <p:nvPr/>
          </p:nvSpPr>
          <p:spPr>
            <a:xfrm>
              <a:off x="867793" y="2419293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5-Point Star 29"/>
            <p:cNvSpPr/>
            <p:nvPr/>
          </p:nvSpPr>
          <p:spPr>
            <a:xfrm>
              <a:off x="1271302" y="2079846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5-Point Star 31"/>
            <p:cNvSpPr/>
            <p:nvPr/>
          </p:nvSpPr>
          <p:spPr>
            <a:xfrm>
              <a:off x="476638" y="2163250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5-Point Star 31"/>
            <p:cNvSpPr/>
            <p:nvPr/>
          </p:nvSpPr>
          <p:spPr>
            <a:xfrm>
              <a:off x="984462" y="1733031"/>
              <a:ext cx="239486" cy="239486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6" name="Picture 17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r="16957"/>
          <a:stretch/>
        </p:blipFill>
        <p:spPr>
          <a:xfrm>
            <a:off x="13708625" y="1478774"/>
            <a:ext cx="302783" cy="301778"/>
          </a:xfrm>
          <a:prstGeom prst="rect">
            <a:avLst/>
          </a:prstGeom>
          <a:noFill/>
        </p:spPr>
      </p:pic>
      <p:pic>
        <p:nvPicPr>
          <p:cNvPr id="177" name="Picture 17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r="16957"/>
          <a:stretch/>
        </p:blipFill>
        <p:spPr>
          <a:xfrm>
            <a:off x="8636656" y="1539728"/>
            <a:ext cx="302783" cy="301778"/>
          </a:xfrm>
          <a:prstGeom prst="rect">
            <a:avLst/>
          </a:prstGeom>
          <a:noFill/>
        </p:spPr>
      </p:pic>
      <p:pic>
        <p:nvPicPr>
          <p:cNvPr id="178" name="Picture 177"/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8630924" y="1840325"/>
            <a:ext cx="310896" cy="237744"/>
          </a:xfrm>
          <a:prstGeom prst="rect">
            <a:avLst/>
          </a:prstGeom>
        </p:spPr>
      </p:pic>
      <p:sp>
        <p:nvSpPr>
          <p:cNvPr id="179" name="Rectangle 178"/>
          <p:cNvSpPr/>
          <p:nvPr/>
        </p:nvSpPr>
        <p:spPr>
          <a:xfrm>
            <a:off x="5018064" y="1539728"/>
            <a:ext cx="309299" cy="5585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11491" y="3925907"/>
            <a:ext cx="79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(+1)</a:t>
            </a:r>
            <a:endParaRPr lang="en-US" dirty="0"/>
          </a:p>
        </p:txBody>
      </p:sp>
      <p:sp>
        <p:nvSpPr>
          <p:cNvPr id="180" name="Content Placeholder 2"/>
          <p:cNvSpPr txBox="1">
            <a:spLocks/>
          </p:cNvSpPr>
          <p:nvPr/>
        </p:nvSpPr>
        <p:spPr bwMode="auto">
          <a:xfrm>
            <a:off x="5370314" y="2400583"/>
            <a:ext cx="2800216" cy="57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18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replace(    ,    )</a:t>
            </a:r>
            <a:endParaRPr lang="en-US" sz="1600" dirty="0"/>
          </a:p>
        </p:txBody>
      </p:sp>
      <p:pic>
        <p:nvPicPr>
          <p:cNvPr id="194" name="Picture 19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403" y="2546674"/>
            <a:ext cx="313574" cy="240130"/>
          </a:xfrm>
          <a:prstGeom prst="rect">
            <a:avLst/>
          </a:prstGeom>
        </p:spPr>
      </p:pic>
      <p:pic>
        <p:nvPicPr>
          <p:cNvPr id="195" name="Picture 194"/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7329907" y="2553081"/>
            <a:ext cx="310896" cy="237744"/>
          </a:xfrm>
          <a:prstGeom prst="rect">
            <a:avLst/>
          </a:prstGeom>
        </p:spPr>
      </p:pic>
      <p:sp>
        <p:nvSpPr>
          <p:cNvPr id="196" name="Rectangle 195"/>
          <p:cNvSpPr/>
          <p:nvPr/>
        </p:nvSpPr>
        <p:spPr>
          <a:xfrm>
            <a:off x="7736644" y="4282036"/>
            <a:ext cx="723275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50" b="1" dirty="0" smtClean="0">
                <a:solidFill>
                  <a:srgbClr val="FF0000"/>
                </a:solidFill>
              </a:rPr>
              <a:t>(-1</a:t>
            </a:r>
            <a:r>
              <a:rPr lang="en-US" sz="1850" b="1" dirty="0">
                <a:solidFill>
                  <a:srgbClr val="FF0000"/>
                </a:solidFill>
              </a:rPr>
              <a:t>)</a:t>
            </a:r>
            <a:endParaRPr lang="en-US" sz="1850" dirty="0"/>
          </a:p>
        </p:txBody>
      </p:sp>
    </p:spTree>
    <p:extLst>
      <p:ext uri="{BB962C8B-B14F-4D97-AF65-F5344CB8AC3E}">
        <p14:creationId xmlns:p14="http://schemas.microsoft.com/office/powerpoint/2010/main" val="128215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69 L -0.55469 0.0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43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61111E-6 1.85185E-6 C -3.61111E-6 0.00023 -0.00104 0.00139 -0.00104 0.00162 C 0.00018 0.00278 0.00018 0.00555 0.00261 0.00717 C 0.00382 0.00856 0.00365 0.00995 0.00469 0.01088 C 0.00539 0.01227 0.0066 0.01319 0.00747 0.01458 C 0.00799 0.01528 0.0099 0.0169 0.01111 0.01782 C 0.01858 0.02662 0.0073 0.01389 0.01493 0.02129 " pathEditMode="relative" rAng="0" ptsTypes="AAAAAAA">
                                      <p:cBhvr>
                                        <p:cTn id="2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3" grpId="0"/>
      <p:bldP spid="180" grpId="0"/>
      <p:bldP spid="196" grpId="0"/>
    </p:bldLst>
  </p:timing>
</p:sld>
</file>

<file path=ppt/theme/theme1.xml><?xml version="1.0" encoding="utf-8"?>
<a:theme xmlns:a="http://schemas.openxmlformats.org/drawingml/2006/main" name="ieee_presentation_template_taglin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51758</TotalTime>
  <Words>1456</Words>
  <Application>Microsoft Office PowerPoint</Application>
  <PresentationFormat>On-screen Show (4:3)</PresentationFormat>
  <Paragraphs>1010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ＭＳ Ｐゴシック</vt:lpstr>
      <vt:lpstr>Arial</vt:lpstr>
      <vt:lpstr>Calibri</vt:lpstr>
      <vt:lpstr>Cambria Math</vt:lpstr>
      <vt:lpstr>Lucida Grande</vt:lpstr>
      <vt:lpstr>Verdana</vt:lpstr>
      <vt:lpstr>Wingdings</vt:lpstr>
      <vt:lpstr>ieee_presentation_template_tagline</vt:lpstr>
      <vt:lpstr>Pay for a Sliding Bloom Filter and Get Counting, Distinct Elements, and Entropy for Free </vt:lpstr>
      <vt:lpstr>Motivation</vt:lpstr>
      <vt:lpstr>Sliding Bloom Filter</vt:lpstr>
      <vt:lpstr>Lower Bounds for Sliding Bloom Filters</vt:lpstr>
      <vt:lpstr>Sliding Window Bloom Filter (Liu et al., INFOCOM 2013)</vt:lpstr>
      <vt:lpstr>Per-flow frequency estimation</vt:lpstr>
      <vt:lpstr>Sliding Window Approximate Measurement Protocol (SWAMP)</vt:lpstr>
      <vt:lpstr>Multiset representations</vt:lpstr>
      <vt:lpstr>Sliding Window Approximate Measurement Protocol (SWAMP)</vt:lpstr>
      <vt:lpstr>The results</vt:lpstr>
      <vt:lpstr>Is SWAMP a good counting algorithm?</vt:lpstr>
      <vt:lpstr>Counting distinct elements over sliding windows</vt:lpstr>
      <vt:lpstr>Counting distinct elements with SWAMP </vt:lpstr>
      <vt:lpstr>Counting distinct elements with SWAMP </vt:lpstr>
      <vt:lpstr>Counting distinct elements with SWAMP </vt:lpstr>
      <vt:lpstr>Takeaways</vt:lpstr>
      <vt:lpstr>Any Questions</vt:lpstr>
      <vt:lpstr>Distribution Entropy over Sliding Windows</vt:lpstr>
      <vt:lpstr>Computing Entropy with SWAMP</vt:lpstr>
      <vt:lpstr>Computing Entropy with SWAMP</vt:lpstr>
      <vt:lpstr>Set Membership (Bloom Filter)</vt:lpstr>
      <vt:lpstr>The Bloom Filter (Bloom, 1970)</vt:lpstr>
      <vt:lpstr>The Timing Bloom Filter (Zhang and Guan, ICDCS 2008)</vt:lpstr>
      <vt:lpstr>Any Questions</vt:lpstr>
      <vt:lpstr>Any Questions</vt:lpstr>
      <vt:lpstr>Sliding Window Approximate Measurement Protocol (SWAMP)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Ben-Basat Shlomi-Ran</cp:lastModifiedBy>
  <cp:revision>504</cp:revision>
  <dcterms:created xsi:type="dcterms:W3CDTF">2012-11-14T18:53:32Z</dcterms:created>
  <dcterms:modified xsi:type="dcterms:W3CDTF">2018-04-19T23:05:17Z</dcterms:modified>
</cp:coreProperties>
</file>