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14" r:id="rId4"/>
    <p:sldId id="323" r:id="rId5"/>
    <p:sldId id="259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13" r:id="rId14"/>
    <p:sldId id="324" r:id="rId15"/>
    <p:sldId id="32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49A4"/>
    <a:srgbClr val="22B14C"/>
    <a:srgbClr val="3F48CC"/>
    <a:srgbClr val="4E492F"/>
    <a:srgbClr val="BD55D4"/>
    <a:srgbClr val="FF0000"/>
    <a:srgbClr val="076AA3"/>
    <a:srgbClr val="0E68EC"/>
    <a:srgbClr val="00375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562" autoAdjust="0"/>
  </p:normalViewPr>
  <p:slideViewPr>
    <p:cSldViewPr snapToGrid="0" snapToObjects="1">
      <p:cViewPr>
        <p:scale>
          <a:sx n="75" d="100"/>
          <a:sy n="75" d="100"/>
        </p:scale>
        <p:origin x="414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B52A-4B85-42F8-9DAB-045267C8EA91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27D7-FD64-41C9-B5AB-C385B0FB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8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E3DB-D00F-44FB-B0EB-F818B74976B8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9C2E-C95E-45C1-A9EE-C523982883D9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761B-2A0F-49AD-A2AE-3E04AAEF9C0E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70E0-0BDF-41BA-8259-ED0D032C3C16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AB08-A7CC-49ED-B59D-429C1C5A5E0F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BC69-644A-438B-851B-07932CA786E9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6C8E-5FBD-44C0-961C-25A25354F43A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84D6-F3CF-47E6-B42A-3E206FF8B302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6A42-C515-44CB-903C-FA747DE6023E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CA30-866E-48EB-983B-DB9AB4583634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8304-58DE-4A6B-9D1C-866699DC85AA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69CF-548F-402B-8DEC-D5AE0AB3A5AA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0F8E-2FCC-4525-84BE-377744A6A642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0A64-C892-4E27-8470-F0592B733390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DFD7-5E1F-4FF1-9C7F-43DE2295801C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E86A-F897-4EF5-A94C-BE0FA07A4185}" type="datetime1">
              <a:rPr lang="en-US" smtClean="0"/>
              <a:t>7/23/2018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266031" y="64325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686719" y="64325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EB8850-A47F-44E0-A4FD-14666B399FDF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94" y="6330949"/>
            <a:ext cx="795338" cy="44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3706812" y="6445249"/>
            <a:ext cx="230663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ACM/IEEE</a:t>
            </a:r>
            <a:r>
              <a:rPr lang="en-US" baseline="0" dirty="0" smtClean="0"/>
              <a:t> ANCS 2018</a:t>
            </a:r>
            <a:endParaRPr lang="en-US" dirty="0"/>
          </a:p>
        </p:txBody>
      </p:sp>
      <p:pic>
        <p:nvPicPr>
          <p:cNvPr id="2050" name="Picture 2" descr="Image result for ACM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330949"/>
            <a:ext cx="477837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28.jpeg"/><Relationship Id="rId7" Type="http://schemas.openxmlformats.org/officeDocument/2006/relationships/image" Target="../media/image37.jpeg"/><Relationship Id="rId12" Type="http://schemas.openxmlformats.org/officeDocument/2006/relationships/image" Target="../media/image39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4.jpeg"/><Relationship Id="rId9" Type="http://schemas.openxmlformats.org/officeDocument/2006/relationships/image" Target="../media/image4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25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47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28.jpe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56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55.png"/><Relationship Id="rId2" Type="http://schemas.openxmlformats.org/officeDocument/2006/relationships/image" Target="../media/image2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53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18034411-B74D-41AA-894A-DC71CB7366F2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086" y="3052623"/>
            <a:ext cx="8913730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i="1"/>
              <a:t>Network-Wide Routing Oblivious Heavy Hitters</a:t>
            </a:r>
            <a:r>
              <a:rPr lang="en-US" sz="2550" dirty="0"/>
              <a:t/>
            </a:r>
            <a:br>
              <a:rPr lang="en-US" sz="2550" dirty="0"/>
            </a:br>
            <a:endParaRPr lang="en-US" sz="2550" dirty="0"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4" name="Subtitle 4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79400" y="3837627"/>
                <a:ext cx="7908925" cy="430213"/>
              </a:xfrm>
            </p:spPr>
            <p:txBody>
              <a:bodyPr/>
              <a:lstStyle/>
              <a:p>
                <a:pPr>
                  <a:buFont typeface="Wingdings" charset="0"/>
                  <a:buNone/>
                </a:pPr>
                <a:r>
                  <a:rPr lang="en-US" sz="2400" dirty="0" smtClean="0">
                    <a:latin typeface="Verdana" charset="0"/>
                    <a:cs typeface="Verdana" charset="0"/>
                  </a:rPr>
                  <a:t>By: Ran </a:t>
                </a:r>
                <a:r>
                  <a:rPr lang="en-US" sz="2400" dirty="0" smtClean="0">
                    <a:latin typeface="Verdana" charset="0"/>
                    <a:cs typeface="Verdana" charset="0"/>
                  </a:rPr>
                  <a:t>Ben </a:t>
                </a:r>
                <a:r>
                  <a:rPr lang="en-US" sz="2400" dirty="0">
                    <a:latin typeface="Verdana" charset="0"/>
                    <a:cs typeface="Verdana" charset="0"/>
                  </a:rPr>
                  <a:t>Basat, </a:t>
                </a:r>
                <a:r>
                  <a:rPr lang="en-US" sz="2400" dirty="0" smtClean="0">
                    <a:latin typeface="Verdana" charset="0"/>
                    <a:cs typeface="Verdana" charset="0"/>
                  </a:rPr>
                  <a:t>Technion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Verdana" charset="0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Verdana" charset="0"/>
                    <a:cs typeface="Verdana" charset="0"/>
                  </a:rPr>
                  <a:t> Harvard)</a:t>
                </a:r>
                <a:endParaRPr lang="en-US" sz="1800" dirty="0">
                  <a:latin typeface="Verdana" charset="0"/>
                  <a:cs typeface="Verdana" charset="0"/>
                </a:endParaRPr>
              </a:p>
            </p:txBody>
          </p:sp>
        </mc:Choice>
        <mc:Fallback>
          <p:sp>
            <p:nvSpPr>
              <p:cNvPr id="10244" name="Sub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79400" y="3837627"/>
                <a:ext cx="7908925" cy="430213"/>
              </a:xfrm>
              <a:blipFill rotWithShape="0">
                <a:blip r:embed="rId3"/>
                <a:stretch>
                  <a:fillRect l="-1234" t="-2142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9399" y="4484227"/>
            <a:ext cx="8584515" cy="377825"/>
          </a:xfrm>
        </p:spPr>
        <p:txBody>
          <a:bodyPr/>
          <a:lstStyle/>
          <a:p>
            <a:r>
              <a:rPr lang="en-US" sz="2000" dirty="0">
                <a:latin typeface="Verdana" charset="0"/>
              </a:rPr>
              <a:t>Based on a joint work with </a:t>
            </a:r>
            <a:endParaRPr lang="en-US" sz="2000" dirty="0" smtClean="0">
              <a:latin typeface="Verdana" charset="0"/>
            </a:endParaRPr>
          </a:p>
          <a:p>
            <a:r>
              <a:rPr lang="en-US" sz="2000" dirty="0" smtClean="0"/>
              <a:t>Gil Einziger (Nokia Bell Labs), </a:t>
            </a:r>
            <a:r>
              <a:rPr lang="en-US" sz="2000" dirty="0"/>
              <a:t>Shir </a:t>
            </a:r>
            <a:r>
              <a:rPr lang="en-US" sz="2000" dirty="0" smtClean="0"/>
              <a:t>Landau Feibish (Princeton), </a:t>
            </a:r>
            <a:r>
              <a:rPr lang="en-US" sz="2000" dirty="0"/>
              <a:t>Jalil </a:t>
            </a:r>
            <a:r>
              <a:rPr lang="en-US" sz="2000" dirty="0" smtClean="0"/>
              <a:t>Moraney </a:t>
            </a:r>
            <a:r>
              <a:rPr lang="en-US" sz="2000" dirty="0"/>
              <a:t>and Danny </a:t>
            </a:r>
            <a:r>
              <a:rPr lang="en-US" sz="2000" dirty="0" smtClean="0"/>
              <a:t>Raz (Technion)</a:t>
            </a:r>
            <a:endParaRPr lang="en-US" sz="2000" dirty="0">
              <a:latin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92" y="194169"/>
            <a:ext cx="577516" cy="77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09550" y="134938"/>
            <a:ext cx="8934449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Count Distinct Algorithms</a:t>
            </a:r>
            <a:endParaRPr lang="en-US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4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-55787" y="1646238"/>
                <a:ext cx="9028337" cy="129698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Verdana" charset="0"/>
                  </a:rPr>
                  <a:t>Given a stream of elements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2000" dirty="0" smtClean="0">
                    <a:latin typeface="Verdana" charset="0"/>
                  </a:rPr>
                  <a:t>, how many </a:t>
                </a:r>
                <a:r>
                  <a:rPr lang="en-US" sz="2000" i="1" dirty="0" smtClean="0">
                    <a:latin typeface="Verdana" charset="0"/>
                  </a:rPr>
                  <a:t>distinct</a:t>
                </a:r>
                <a:r>
                  <a:rPr lang="en-US" sz="2000" dirty="0" smtClean="0">
                    <a:latin typeface="Verdana" charset="0"/>
                  </a:rPr>
                  <a:t> elements are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>
                    <a:latin typeface="Verdana" charset="0"/>
                  </a:rPr>
                  <a:t>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 smtClean="0">
                    <a:latin typeface="Verdana" charset="0"/>
                  </a:rPr>
                  <a:t>Admits a constant update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Verdana" charset="0"/>
                  </a:rPr>
                  <a:t>-approximate solution.</a:t>
                </a:r>
                <a:endParaRPr lang="en-US" sz="18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1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-55787" y="1646238"/>
                <a:ext cx="9028337" cy="1296987"/>
              </a:xfrm>
              <a:blipFill rotWithShape="0">
                <a:blip r:embed="rId2"/>
                <a:stretch>
                  <a:fillRect b="-27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-55787" y="3560763"/>
                <a:ext cx="9028337" cy="129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Verdana" charset="0"/>
                  </a:rPr>
                  <a:t>Can be merged, given a summaries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Verdana" charset="0"/>
                  </a:rPr>
                  <a:t> </a:t>
                </a:r>
                <a:r>
                  <a:rPr lang="en-US" dirty="0">
                    <a:latin typeface="Verdana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Verdana" charset="0"/>
                          </a:rPr>
                        </m:ctrlPr>
                      </m:sSubPr>
                      <m:e>
                        <m:r>
                          <a:rPr lang="en-US">
                            <a:latin typeface="Verdana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Verdan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Verdana" charset="0"/>
                  </a:rPr>
                  <a:t>, we can compute a summary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Verdana" charset="0"/>
                          </a:rPr>
                        </m:ctrlPr>
                      </m:sSubPr>
                      <m:e>
                        <m:r>
                          <a:rPr lang="en-US">
                            <a:latin typeface="Verdana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Verdana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Verdana" charset="0"/>
                      </a:rPr>
                      <m:t>∪</m:t>
                    </m:r>
                    <m:sSub>
                      <m:sSubPr>
                        <m:ctrlPr>
                          <a:rPr lang="en-US">
                            <a:latin typeface="Verdana" charset="0"/>
                          </a:rPr>
                        </m:ctrlPr>
                      </m:sSubPr>
                      <m:e>
                        <m:r>
                          <a:rPr lang="en-US">
                            <a:latin typeface="Verdana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Verdana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Verdana" charset="0"/>
                  </a:rPr>
                  <a:t>.</a:t>
                </a:r>
                <a:endParaRPr lang="en-US" dirty="0">
                  <a:latin typeface="Verdana" charset="0"/>
                </a:endParaRPr>
              </a:p>
            </p:txBody>
          </p:sp>
        </mc:Choice>
        <mc:Fallback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5787" y="3560763"/>
                <a:ext cx="9028337" cy="1296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-55788" y="5122863"/>
            <a:ext cx="90283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Each switch will maintain a summary for its local stream. The controller will merge all summaries.</a:t>
            </a:r>
            <a:endParaRPr lang="en-US" sz="20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09550" y="134938"/>
            <a:ext cx="8934449" cy="1076325"/>
          </a:xfrm>
        </p:spPr>
        <p:txBody>
          <a:bodyPr/>
          <a:lstStyle/>
          <a:p>
            <a:r>
              <a:rPr lang="en-US" sz="3200" dirty="0" smtClean="0">
                <a:latin typeface="Verdana" charset="0"/>
              </a:rPr>
              <a:t>Measuring </a:t>
            </a:r>
            <a:r>
              <a:rPr lang="en-US" sz="3200" dirty="0" err="1" smtClean="0">
                <a:latin typeface="Verdana" charset="0"/>
              </a:rPr>
              <a:t>Goodput</a:t>
            </a:r>
            <a:r>
              <a:rPr lang="en-US" sz="3200" dirty="0" smtClean="0">
                <a:latin typeface="Verdana" charset="0"/>
              </a:rPr>
              <a:t> and Throughput</a:t>
            </a:r>
            <a:endParaRPr lang="en-US" sz="3200" dirty="0">
              <a:latin typeface="Verdana" charset="0"/>
            </a:endParaRPr>
          </a:p>
        </p:txBody>
      </p:sp>
      <p:sp>
        <p:nvSpPr>
          <p:cNvPr id="115" name="Content Placeholder 4"/>
          <p:cNvSpPr>
            <a:spLocks noGrp="1"/>
          </p:cNvSpPr>
          <p:nvPr>
            <p:ph sz="quarter" idx="14"/>
          </p:nvPr>
        </p:nvSpPr>
        <p:spPr>
          <a:xfrm>
            <a:off x="-55787" y="1646238"/>
            <a:ext cx="9028337" cy="1296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Depending on the application, we can measure:</a:t>
            </a:r>
            <a:endParaRPr lang="en-US" sz="1800" dirty="0">
              <a:latin typeface="Verdana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-55788" y="2570163"/>
            <a:ext cx="90283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2400" dirty="0" smtClean="0">
                <a:latin typeface="Verdana" charset="0"/>
              </a:rPr>
              <a:t>Throughput</a:t>
            </a:r>
          </a:p>
          <a:p>
            <a:pPr lvl="2">
              <a:lnSpc>
                <a:spcPct val="150000"/>
              </a:lnSpc>
            </a:pPr>
            <a:r>
              <a:rPr lang="en-US" sz="1400" dirty="0" smtClean="0">
                <a:latin typeface="Verdana" charset="0"/>
              </a:rPr>
              <a:t>Use the IP ID field as a packet identifier</a:t>
            </a:r>
            <a:endParaRPr lang="en-US" sz="1400" dirty="0">
              <a:latin typeface="Verdana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-55787" y="4227513"/>
            <a:ext cx="90283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2400" dirty="0" smtClean="0">
                <a:latin typeface="Verdana" charset="0"/>
              </a:rPr>
              <a:t>TCP </a:t>
            </a:r>
            <a:r>
              <a:rPr lang="en-US" sz="2400" dirty="0" err="1" smtClean="0">
                <a:latin typeface="Verdana" charset="0"/>
              </a:rPr>
              <a:t>Goodput</a:t>
            </a:r>
            <a:endParaRPr lang="en-US" sz="2400" dirty="0" smtClean="0">
              <a:latin typeface="Verdana" charset="0"/>
            </a:endParaRPr>
          </a:p>
          <a:p>
            <a:pPr lvl="2">
              <a:lnSpc>
                <a:spcPct val="150000"/>
              </a:lnSpc>
            </a:pPr>
            <a:r>
              <a:rPr lang="en-US" sz="1400" dirty="0" smtClean="0">
                <a:latin typeface="Verdana" charset="0"/>
              </a:rPr>
              <a:t>Use the TCP Sequence Number field as a packet identifier</a:t>
            </a:r>
          </a:p>
          <a:p>
            <a:pPr lvl="2">
              <a:lnSpc>
                <a:spcPct val="150000"/>
              </a:lnSpc>
            </a:pPr>
            <a:r>
              <a:rPr lang="en-US" sz="1400" dirty="0" smtClean="0">
                <a:latin typeface="Verdana" charset="0"/>
              </a:rPr>
              <a:t>Retransmissions are not double-counted</a:t>
            </a:r>
            <a:endParaRPr lang="en-US" sz="1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09550" y="134938"/>
            <a:ext cx="8934449" cy="1076325"/>
          </a:xfrm>
        </p:spPr>
        <p:txBody>
          <a:bodyPr/>
          <a:lstStyle/>
          <a:p>
            <a:r>
              <a:rPr lang="en-US" sz="3200" dirty="0" smtClean="0">
                <a:latin typeface="Verdana" charset="0"/>
              </a:rPr>
              <a:t>Extensions</a:t>
            </a:r>
            <a:endParaRPr lang="en-US" sz="3200" dirty="0">
              <a:latin typeface="Verdana" charset="0"/>
            </a:endParaRPr>
          </a:p>
        </p:txBody>
      </p:sp>
      <p:sp>
        <p:nvSpPr>
          <p:cNvPr id="115" name="Content Placeholder 4"/>
          <p:cNvSpPr>
            <a:spLocks noGrp="1"/>
          </p:cNvSpPr>
          <p:nvPr>
            <p:ph sz="quarter" idx="14"/>
          </p:nvPr>
        </p:nvSpPr>
        <p:spPr>
          <a:xfrm>
            <a:off x="-55787" y="1646238"/>
            <a:ext cx="9028337" cy="1296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Byte-size based measurements</a:t>
            </a:r>
            <a:endParaRPr lang="en-US" sz="1800" dirty="0">
              <a:latin typeface="Verdana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-55788" y="2943225"/>
            <a:ext cx="90283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Identifying Frequent paths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-55789" y="4167187"/>
            <a:ext cx="90283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Estimate Retransmission Rates</a:t>
            </a:r>
            <a:endParaRPr lang="en-US" sz="1400" dirty="0">
              <a:latin typeface="Verdana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-55790" y="5233986"/>
            <a:ext cx="90283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Allow deployment only at a subset of the switches</a:t>
            </a:r>
            <a:endParaRPr lang="en-US" sz="1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96F6D114-2F61-46D6-817B-72D4A77787A6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3136A42-C515-44CB-903C-FA747DE6023E}" type="datetime1">
              <a:rPr lang="en-US" smtClean="0"/>
              <a:t>7/23/2018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" y="1959355"/>
            <a:ext cx="4353960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434" y="1959355"/>
            <a:ext cx="435356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96F6D114-2F61-46D6-817B-72D4A77787A6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250B63C2-F97D-4562-A472-13101C87FC7D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Motivation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0" y="1573668"/>
            <a:ext cx="9144000" cy="4389437"/>
          </a:xfrm>
        </p:spPr>
        <p:txBody>
          <a:bodyPr/>
          <a:lstStyle/>
          <a:p>
            <a:r>
              <a:rPr lang="en-US" sz="3600" dirty="0">
                <a:latin typeface="Verdana" charset="0"/>
              </a:rPr>
              <a:t>Computing network statistics.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Verdana" charset="0"/>
              </a:rPr>
              <a:t>Load balancing, Fairness, Anomaly detection.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Verdana" charset="0"/>
              </a:rPr>
              <a:t>Monitoring a large number of flows.</a:t>
            </a:r>
          </a:p>
          <a:p>
            <a:endParaRPr lang="en-US" sz="3600" dirty="0">
              <a:latin typeface="Verdana" charset="0"/>
            </a:endParaRPr>
          </a:p>
          <a:p>
            <a:r>
              <a:rPr lang="en-US" sz="3600" dirty="0">
                <a:latin typeface="Verdana" charset="0"/>
              </a:rPr>
              <a:t>Allowing </a:t>
            </a:r>
            <a:r>
              <a:rPr lang="en-US" sz="3600" dirty="0" smtClean="0">
                <a:latin typeface="Verdana" charset="0"/>
              </a:rPr>
              <a:t>network-wide analysis.</a:t>
            </a:r>
            <a:endParaRPr lang="en-US" sz="3600" dirty="0">
              <a:latin typeface="Verdana" charset="0"/>
            </a:endParaRPr>
          </a:p>
          <a:p>
            <a:endParaRPr lang="en-US" sz="3600" dirty="0">
              <a:latin typeface="Verdana" charset="0"/>
            </a:endParaRPr>
          </a:p>
          <a:p>
            <a:endParaRPr lang="en-US" sz="3600" dirty="0">
              <a:latin typeface="Verdana" charset="0"/>
            </a:endParaRPr>
          </a:p>
          <a:p>
            <a:pPr marL="0" indent="0">
              <a:buNone/>
            </a:pPr>
            <a:endParaRPr lang="en-US" sz="36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5242950" y="7837847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250B63C2-F97D-4562-A472-13101C87FC7D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Example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1935491" y="3986135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4275070" y="3922468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3204184" y="2877801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1243546" y="2536276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3015158" y="1609863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4810513" y="1762202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5617788" y="2877801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12" idx="2"/>
            <a:endCxn id="1026" idx="0"/>
          </p:cNvCxnSpPr>
          <p:nvPr/>
        </p:nvCxnSpPr>
        <p:spPr>
          <a:xfrm>
            <a:off x="1778989" y="3040276"/>
            <a:ext cx="691945" cy="945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  <a:endCxn id="11" idx="1"/>
          </p:cNvCxnSpPr>
          <p:nvPr/>
        </p:nvCxnSpPr>
        <p:spPr>
          <a:xfrm>
            <a:off x="2314432" y="2788276"/>
            <a:ext cx="889752" cy="341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0"/>
            <a:endCxn id="13" idx="2"/>
          </p:cNvCxnSpPr>
          <p:nvPr/>
        </p:nvCxnSpPr>
        <p:spPr>
          <a:xfrm flipH="1" flipV="1">
            <a:off x="3550601" y="2113863"/>
            <a:ext cx="189026" cy="763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1"/>
            <a:endCxn id="12" idx="0"/>
          </p:cNvCxnSpPr>
          <p:nvPr/>
        </p:nvCxnSpPr>
        <p:spPr>
          <a:xfrm flipH="1">
            <a:off x="1778989" y="1861863"/>
            <a:ext cx="1236169" cy="674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26" idx="3"/>
            <a:endCxn id="10" idx="1"/>
          </p:cNvCxnSpPr>
          <p:nvPr/>
        </p:nvCxnSpPr>
        <p:spPr>
          <a:xfrm flipV="1">
            <a:off x="3006377" y="4174468"/>
            <a:ext cx="1268693" cy="63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0"/>
          </p:cNvCxnSpPr>
          <p:nvPr/>
        </p:nvCxnSpPr>
        <p:spPr>
          <a:xfrm flipH="1" flipV="1">
            <a:off x="3998559" y="3381801"/>
            <a:ext cx="811954" cy="540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14" idx="1"/>
          </p:cNvCxnSpPr>
          <p:nvPr/>
        </p:nvCxnSpPr>
        <p:spPr>
          <a:xfrm>
            <a:off x="4086044" y="1861863"/>
            <a:ext cx="724469" cy="152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2"/>
            <a:endCxn id="15" idx="0"/>
          </p:cNvCxnSpPr>
          <p:nvPr/>
        </p:nvCxnSpPr>
        <p:spPr>
          <a:xfrm>
            <a:off x="5345956" y="2266202"/>
            <a:ext cx="807275" cy="611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  <a:endCxn id="15" idx="2"/>
          </p:cNvCxnSpPr>
          <p:nvPr/>
        </p:nvCxnSpPr>
        <p:spPr>
          <a:xfrm flipV="1">
            <a:off x="5345956" y="3381801"/>
            <a:ext cx="807275" cy="79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3"/>
            <a:endCxn id="15" idx="1"/>
          </p:cNvCxnSpPr>
          <p:nvPr/>
        </p:nvCxnSpPr>
        <p:spPr>
          <a:xfrm>
            <a:off x="4275070" y="3129801"/>
            <a:ext cx="13427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880624" y="3381801"/>
            <a:ext cx="714298" cy="61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817934" y="2091162"/>
            <a:ext cx="540000" cy="540000"/>
          </a:xfrm>
          <a:prstGeom prst="rect">
            <a:avLst/>
          </a:prstGeom>
          <a:noFill/>
          <a:extLst/>
        </p:spPr>
      </p:pic>
      <p:sp>
        <p:nvSpPr>
          <p:cNvPr id="37" name="Rounded Rectangle 36"/>
          <p:cNvSpPr/>
          <p:nvPr/>
        </p:nvSpPr>
        <p:spPr>
          <a:xfrm>
            <a:off x="2154195" y="7876766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2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2170671" y="7915685"/>
            <a:ext cx="540000" cy="540000"/>
          </a:xfrm>
          <a:prstGeom prst="rect">
            <a:avLst/>
          </a:prstGeom>
          <a:noFill/>
          <a:extLst/>
        </p:spPr>
      </p:pic>
      <p:pic>
        <p:nvPicPr>
          <p:cNvPr id="44" name="Picture 6" descr="Related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6858357" y="265028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Related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2720459" y="791540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" y="2736139"/>
            <a:ext cx="491835" cy="1842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5" y="2745502"/>
            <a:ext cx="491835" cy="184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93" y="2751056"/>
            <a:ext cx="491835" cy="1842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93" y="2745126"/>
            <a:ext cx="491835" cy="184243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-40144" y="5175623"/>
            <a:ext cx="4118393" cy="16669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-40144" y="5166636"/>
            <a:ext cx="4093827" cy="175432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is the overall number of sent packets?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Which flows sent more than 1% of the packets?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many packets has      sent?</a:t>
            </a:r>
          </a:p>
        </p:txBody>
      </p:sp>
      <p:pic>
        <p:nvPicPr>
          <p:cNvPr id="57" name="Picture 2" descr="Image result for futurama toad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366817" y="429873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948672" y="4590469"/>
            <a:ext cx="540000" cy="540000"/>
          </a:xfrm>
          <a:prstGeom prst="rect">
            <a:avLst/>
          </a:prstGeom>
          <a:noFill/>
          <a:extLst/>
        </p:spPr>
      </p:pic>
      <p:pic>
        <p:nvPicPr>
          <p:cNvPr id="60" name="Picture 4" descr="Image result for futurama morbo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5881399" y="137089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271525" y="7876766"/>
            <a:ext cx="540000" cy="540000"/>
          </a:xfrm>
          <a:prstGeom prst="rect">
            <a:avLst/>
          </a:prstGeom>
          <a:noFill/>
          <a:extLst/>
        </p:spPr>
      </p:pic>
      <p:pic>
        <p:nvPicPr>
          <p:cNvPr id="65" name="Picture 4" descr="Image result for futurama morbo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5811525" y="78717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5271525" y="7021443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9" name="Picture 2" descr="Image result for futurama toad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5284286" y="706036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Related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5837047" y="706036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ounded Rectangle 70"/>
          <p:cNvSpPr/>
          <p:nvPr/>
        </p:nvSpPr>
        <p:spPr>
          <a:xfrm>
            <a:off x="7259220" y="7639281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2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7827795" y="7678200"/>
            <a:ext cx="540000" cy="540000"/>
          </a:xfrm>
          <a:prstGeom prst="rect">
            <a:avLst/>
          </a:prstGeom>
          <a:noFill/>
          <a:extLst/>
        </p:spPr>
      </p:pic>
      <p:pic>
        <p:nvPicPr>
          <p:cNvPr id="73" name="Picture 4" descr="Image result for futurama morbo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7287795" y="76782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5457" y="4426468"/>
            <a:ext cx="492738" cy="183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8560" y="4673220"/>
            <a:ext cx="494307" cy="183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1525" y="1531978"/>
            <a:ext cx="488563" cy="1836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4195" y="4895739"/>
            <a:ext cx="494307" cy="18360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4086044" y="5359893"/>
            <a:ext cx="5049043" cy="14629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233681" y="5343387"/>
            <a:ext cx="4093827" cy="46166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Routing Oblivious: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35315" y="5820350"/>
            <a:ext cx="5347590" cy="135421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Assume no routing knowledge</a:t>
            </a:r>
          </a:p>
          <a:p>
            <a:pPr>
              <a:spcBef>
                <a:spcPts val="600"/>
              </a:spcBef>
            </a:pPr>
            <a:r>
              <a:rPr lang="en-US" dirty="0"/>
              <a:t>Routing may arbitrarily change over </a:t>
            </a:r>
            <a:r>
              <a:rPr lang="en-US" dirty="0" smtClean="0"/>
              <a:t>time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Distributed Implementation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11285" name="Group 11284"/>
          <p:cNvGrpSpPr/>
          <p:nvPr/>
        </p:nvGrpSpPr>
        <p:grpSpPr>
          <a:xfrm>
            <a:off x="2163357" y="2113863"/>
            <a:ext cx="4877917" cy="2864011"/>
            <a:chOff x="2163357" y="2113863"/>
            <a:chExt cx="4877917" cy="2864011"/>
          </a:xfrm>
        </p:grpSpPr>
        <p:cxnSp>
          <p:nvCxnSpPr>
            <p:cNvPr id="93" name="Straight Connector 92"/>
            <p:cNvCxnSpPr>
              <a:stCxn id="10" idx="3"/>
            </p:cNvCxnSpPr>
            <p:nvPr/>
          </p:nvCxnSpPr>
          <p:spPr>
            <a:xfrm flipV="1">
              <a:off x="5345956" y="4040674"/>
              <a:ext cx="967754" cy="13379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84" name="Group 11283"/>
            <p:cNvGrpSpPr/>
            <p:nvPr/>
          </p:nvGrpSpPr>
          <p:grpSpPr>
            <a:xfrm>
              <a:off x="2163357" y="2113863"/>
              <a:ext cx="4877917" cy="2864011"/>
              <a:chOff x="2163357" y="2113863"/>
              <a:chExt cx="4877917" cy="2864011"/>
            </a:xfrm>
          </p:grpSpPr>
          <p:grpSp>
            <p:nvGrpSpPr>
              <p:cNvPr id="11264" name="Group 11263"/>
              <p:cNvGrpSpPr/>
              <p:nvPr/>
            </p:nvGrpSpPr>
            <p:grpSpPr>
              <a:xfrm>
                <a:off x="6336074" y="3529598"/>
                <a:ext cx="705200" cy="1448276"/>
                <a:chOff x="6858357" y="3190281"/>
                <a:chExt cx="705200" cy="1448276"/>
              </a:xfrm>
            </p:grpSpPr>
            <p:pic>
              <p:nvPicPr>
                <p:cNvPr id="1030" name="Picture 6" descr="Image result for server"/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753" r="54747" b="6356"/>
                <a:stretch/>
              </p:blipFill>
              <p:spPr bwMode="auto">
                <a:xfrm>
                  <a:off x="6858357" y="3268910"/>
                  <a:ext cx="705200" cy="13696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Image result for mind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3615" y="3190281"/>
                  <a:ext cx="561004" cy="5351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1266" name="Straight Connector 11265"/>
              <p:cNvCxnSpPr>
                <a:stCxn id="13" idx="2"/>
              </p:cNvCxnSpPr>
              <p:nvPr/>
            </p:nvCxnSpPr>
            <p:spPr>
              <a:xfrm>
                <a:off x="3550601" y="2113863"/>
                <a:ext cx="2785473" cy="19508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11" idx="3"/>
              </p:cNvCxnSpPr>
              <p:nvPr/>
            </p:nvCxnSpPr>
            <p:spPr>
              <a:xfrm>
                <a:off x="4275070" y="3129801"/>
                <a:ext cx="2061004" cy="95020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163357" y="2996203"/>
                <a:ext cx="4134579" cy="10644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006377" y="4055167"/>
                <a:ext cx="3291559" cy="4341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4" idx="2"/>
              </p:cNvCxnSpPr>
              <p:nvPr/>
            </p:nvCxnSpPr>
            <p:spPr>
              <a:xfrm>
                <a:off x="5345956" y="2266202"/>
                <a:ext cx="951980" cy="183238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5" idx="2"/>
              </p:cNvCxnSpPr>
              <p:nvPr/>
            </p:nvCxnSpPr>
            <p:spPr>
              <a:xfrm>
                <a:off x="6153231" y="3381801"/>
                <a:ext cx="129965" cy="7218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3116961" y="6296232"/>
            <a:ext cx="360000" cy="360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249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3.05556E-6 0.00023 L 0.01319 0.00185 C 0.01423 0.00208 0.01545 0.00278 0.01666 0.00278 C 0.01909 0.00324 0.0217 0.00347 0.0243 0.0037 C 0.02639 0.00417 0.0283 0.0044 0.03055 0.00463 C 0.03385 0.00509 0.0375 0.00532 0.04097 0.00556 C 0.04514 0.00625 0.0493 0.00648 0.05347 0.00741 C 0.05573 0.0081 0.05798 0.00903 0.06041 0.00926 C 0.0658 0.00995 0.07152 0.00995 0.07708 0.01019 C 0.07951 0.01088 0.08212 0.01157 0.08472 0.01204 C 0.08975 0.01296 0.10277 0.01389 0.10625 0.01389 L 0.17569 0.01481 L 0.21875 0.01574 L 0.22639 0.01667 C 0.22812 0.01713 0.23003 0.01759 0.23194 0.01759 C 0.23576 0.01806 0.23975 0.01829 0.24375 0.01852 C 0.25295 0.0206 0.24323 0.01875 0.25972 0.02037 C 0.26146 0.0206 0.26337 0.02106 0.26527 0.0213 L 0.28055 0.02315 C 0.2875 0.02523 0.28107 0.02315 0.28611 0.025 C 0.2875 0.02569 0.28941 0.02616 0.29097 0.02685 C 0.29878 0.03171 0.29375 0.02986 0.2993 0.03148 C 0.30052 0.03287 0.30521 0.03773 0.30625 0.03796 L 0.30833 0.03889 C 0.30781 0.0375 0.30729 0.03588 0.30694 0.03426 C 0.30659 0.03356 0.30659 0.03241 0.30625 0.03148 C 0.30555 0.03056 0.30468 0.02986 0.30416 0.0287 C 0.30225 0.02569 0.30121 0.02199 0.3 0.01852 C 0.2993 0.01713 0.29843 0.01551 0.29791 0.01389 C 0.29722 0.0125 0.29687 0.01088 0.29652 0.00926 C 0.296 0.00764 0.29566 0.00556 0.29514 0.0037 C 0.29409 0.00139 0.29271 -0.00046 0.29166 -0.00278 C 0.29114 -0.00486 0.29062 -0.00694 0.29027 -0.00926 C 0.2875 -0.02037 0.28455 -0.02917 0.28333 -0.04167 C 0.28298 -0.04375 0.28281 -0.04583 0.28264 -0.04815 C 0.28229 -0.05 0.28212 -0.05185 0.28194 -0.0537 C 0.28159 -0.05671 0.28142 -0.05972 0.28125 -0.06296 C 0.28142 -0.08796 0.28021 -0.11296 0.28194 -0.13796 C 0.28194 -0.13981 0.28472 -0.13657 0.28611 -0.13611 C 0.2875 -0.13542 0.28871 -0.13472 0.29027 -0.13426 C 0.29444 -0.13264 0.29843 -0.13079 0.30277 -0.12963 C 0.30451 -0.12894 0.30642 -0.12917 0.30833 -0.1287 C 0.31041 -0.12824 0.3125 -0.12755 0.31458 -0.12685 C 0.31684 -0.12593 0.31909 -0.12454 0.32152 -0.12407 C 0.32396 -0.12338 0.32656 -0.12361 0.32916 -0.12315 C 0.33212 -0.12269 0.33507 -0.12176 0.33819 -0.1213 C 0.34218 -0.1206 0.3533 -0.11968 0.35694 -0.11944 C 0.40625 -0.11458 0.35607 -0.11782 0.46111 -0.11667 C 0.46198 -0.11181 0.46215 -0.1088 0.46389 -0.10463 C 0.46423 -0.10347 0.46475 -0.10278 0.46527 -0.10185 C 0.46545 -0.10093 0.46545 -0.09977 0.46597 -0.09907 C 0.46666 -0.09699 0.46805 -0.0956 0.46875 -0.09352 C 0.47048 -0.08657 0.46805 -0.09514 0.47083 -0.08796 C 0.471 -0.08704 0.47118 -0.08588 0.47152 -0.08519 C 0.47187 -0.08403 0.47239 -0.08333 0.47291 -0.08241 C 0.47326 -0.08125 0.47361 -0.07986 0.47413 -0.0787 C 0.47569 -0.07546 0.47812 -0.07292 0.47899 -0.06944 C 0.48021 -0.06458 0.47934 -0.06736 0.48264 -0.06111 C 0.48298 -0.06019 0.48368 -0.05926 0.48385 -0.05833 C 0.48507 -0.05278 0.48385 -0.05694 0.48819 -0.05 C 0.48854 -0.04907 0.48871 -0.04792 0.48958 -0.04722 C 0.4901 -0.04606 0.49097 -0.04537 0.49166 -0.04444 C 0.49218 -0.04329 0.49236 -0.04167 0.49305 -0.04074 C 0.49357 -0.03958 0.49444 -0.03889 0.49514 -0.03796 C 0.49566 -0.03681 0.49583 -0.03519 0.49652 -0.03426 C 0.49705 -0.0331 0.49791 -0.03241 0.49861 -0.03148 C 0.4993 -0.03032 0.49982 -0.02894 0.50069 -0.02778 C 0.50121 -0.02662 0.50208 -0.02593 0.50277 -0.025 C 0.50434 -0.02222 0.5059 -0.01944 0.50764 -0.01667 C 0.50955 -0.01319 0.5085 -0.01389 0.51111 -0.01019 C 0.5118 -0.0088 0.51302 -0.00764 0.51389 -0.00648 C 0.52482 0.01111 0.51423 -0.0037 0.52152 0.00463 C 0.52222 0.00556 0.52274 0.00671 0.52361 0.00741 C 0.5243 0.00833 0.52534 0.00856 0.52639 0.00926 C 0.52916 0.01181 0.53159 0.01481 0.53472 0.01667 C 0.56024 0.03218 0.54027 0.02083 0.55972 0.03056 C 0.56302 0.03241 0.56649 0.03495 0.57014 0.03611 C 0.57708 0.03866 0.59166 0.0419 0.59166 0.04213 C 0.60034 0.04074 0.6092 0.04028 0.61805 0.03889 C 0.62031 0.03866 0.62257 0.03796 0.625 0.03704 C 0.62604 0.03681 0.62725 0.03565 0.62847 0.03519 C 0.63107 0.03426 0.63142 0.03426 0.63333 0.03426 L 0.64791 0.03981 " pathEditMode="relative" rAng="0" ptsTypes="AAAAAAAAAAAAAAAAAAAAAAAAAAAAAAAAAAAAAAAAAAAAAAAAAAAAAAAAAAAAAAAAAAAAAAAAAAAAAAAAAAAA">
                                      <p:cBhvr>
                                        <p:cTn id="16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48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05556E-6 2.59259E-6 L 3.05556E-6 0.00023 C 0.00017 -0.00023 0.00694 -0.00347 0.00833 -0.00463 C 0.0125 -0.00949 0.00677 -0.00625 0.0118 -0.00834 L 0.02152 -0.0213 C 0.02222 -0.02222 0.02257 -0.02361 0.02361 -0.02408 C 0.03316 -0.03056 0.01996 -0.0213 0.02847 -0.02871 C 0.02899 -0.0294 0.02986 -0.0294 0.03055 -0.02963 C 0.03142 -0.03033 0.03229 -0.03102 0.03333 -0.03148 C 0.03385 -0.03195 0.03472 -0.03218 0.03541 -0.03241 C 0.03646 -0.03334 0.03767 -0.03449 0.03889 -0.03519 C 0.04149 -0.03704 0.04236 -0.03727 0.04514 -0.03797 C 0.04583 -0.03866 0.04635 -0.03935 0.04722 -0.03982 C 0.04878 -0.04097 0.05104 -0.04121 0.05277 -0.04167 C 0.05347 -0.04213 0.05399 -0.04236 0.05486 -0.0426 C 0.05659 -0.04329 0.06041 -0.04445 0.06041 -0.04422 C 0.06354 -0.04375 0.0651 -0.04375 0.06805 -0.04074 C 0.06857 -0.04028 0.06875 -0.03889 0.06944 -0.03797 C 0.07014 -0.03727 0.07135 -0.03704 0.07222 -0.03611 C 0.08125 -0.02801 0.075 -0.03403 0.07986 -0.02685 C 0.08159 -0.02431 0.08402 -0.02246 0.08541 -0.01945 C 0.08646 -0.01713 0.08802 -0.01389 0.08889 -0.01111 C 0.09375 0.00509 0.08732 -0.01505 0.09097 -0.00093 C 0.09114 0.00023 0.09184 0.00139 0.09236 0.00278 C 0.09462 0.01041 0.09271 0.00625 0.09514 0.01481 C 0.09566 0.0169 0.09652 0.01898 0.09722 0.02129 C 0.09774 0.02291 0.09791 0.025 0.09861 0.02685 C 0.09913 0.0287 0.1 0.03032 0.10069 0.0324 C 0.10121 0.03403 0.10139 0.03611 0.10208 0.03796 C 0.10295 0.04097 0.10555 0.04722 0.10555 0.04745 C 0.10642 0.05393 0.10555 0.05046 0.10902 0.0574 L 0.10902 0.05764 C 0.11041 0.06296 0.10868 0.05694 0.11111 0.06389 C 0.11458 0.0743 0.10937 0.06111 0.11597 0.07685 C 0.11736 0.08449 0.11562 0.07685 0.11805 0.08333 C 0.12135 0.09236 0.11753 0.08426 0.12083 0.09074 C 0.121 0.0919 0.121 0.09328 0.12152 0.09444 C 0.12222 0.09629 0.1243 0.1 0.1243 0.10023 C 0.12448 0.10115 0.12465 0.10231 0.125 0.1037 C 0.12587 0.10694 0.12673 0.1081 0.12847 0.11111 C 0.12951 0.11713 0.12847 0.1125 0.13055 0.11852 C 0.13125 0.12083 0.13281 0.12592 0.13402 0.1287 C 0.13472 0.13055 0.13541 0.13287 0.1368 0.13426 C 0.14166 0.13842 0.13576 0.13287 0.14097 0.13981 C 0.14149 0.14051 0.14236 0.14097 0.14305 0.14166 C 0.14392 0.14236 0.14496 0.14328 0.14583 0.14444 C 0.14791 0.14699 0.15 0.15 0.15208 0.15278 C 0.15295 0.15393 0.15364 0.15532 0.15486 0.15648 C 0.15573 0.1574 0.15659 0.1581 0.15764 0.15926 C 0.15833 0.15995 0.15885 0.16111 0.15972 0.16203 C 0.16684 0.1699 0.16284 0.16528 0.16736 0.16944 C 0.16823 0.17014 0.16909 0.17129 0.17014 0.17222 C 0.17257 0.17407 0.17378 0.17384 0.17639 0.175 C 0.18316 0.17754 0.17152 0.17523 0.18958 0.17685 C 0.20277 0.17639 0.23021 0.17639 0.24722 0.175 C 0.25277 0.1743 0.25816 0.17361 0.26389 0.17315 C 0.26788 0.17268 0.27222 0.17245 0.27639 0.17222 C 0.27882 0.17176 0.28142 0.17153 0.28402 0.17129 C 0.28541 0.17106 0.28663 0.17037 0.28819 0.17037 C 0.31163 0.16898 0.38281 0.16852 0.39236 0.16852 C 0.40069 0.1662 0.39201 0.16875 0.39791 0.16666 C 0.39965 0.16597 0.40173 0.16574 0.40347 0.16481 C 0.40382 0.16296 0.40468 0.1625 0.40972 0.16018 C 0.41284 0.15717 0.41302 0.15625 0.41666 0.15278 C 0.41979 0.14953 0.42309 0.14653 0.4243 0.14352 C 0.42986 0.14004 0.4335 0.13703 0.4368 0.13333 L 0.44496 0.12315 C 0.45173 0.1162 0.45764 0.10903 0.46389 0.10278 C 0.46562 0.10046 0.4658 0.09838 0.46788 0.09629 C 0.4717 0.09421 0.47639 0.08889 0.47847 0.08611 C 0.47916 0.08472 0.47968 0.08333 0.48055 0.0824 C 0.48628 0.07268 0.48628 0.07407 0.49236 0.07037 C 0.49462 0.06389 0.49236 0.06875 0.49722 0.06296 C 0.49948 0.05995 0.50173 0.05671 0.50416 0.0537 L 0.50694 0.04722 C 0.50868 0.04514 0.51371 0.04236 0.51597 0.04074 C 0.51649 0.04004 0.51736 0.04028 0.51805 0.03981 C 0.51996 0.03819 0.52135 0.03588 0.52361 0.03518 C 0.53003 0.03217 0.52725 0.03379 0.53889 0.03055 C 0.54027 0.02963 0.54149 0.02824 0.54305 0.02778 C 0.54514 0.02662 0.54757 0.02662 0.54826 0.02592 C 0.54843 0.02569 0.54896 0.02523 0.54982 0.025 C 0.55087 0.02453 0.55434 0.0243 0.55555 0.02407 C 0.56562 0.01713 0.54826 0.02708 0.5618 0.02129 C 0.56371 0.02014 0.56545 0.01852 0.56736 0.01759 C 0.56857 0.01666 0.56996 0.01643 0.57135 0.01574 C 0.57274 0.01481 0.57396 0.01365 0.57569 0.01296 C 0.57743 0.01203 0.57934 0.0118 0.58125 0.01111 C 0.58194 0.01065 0.58264 0.01041 0.58333 0.01018 C 0.58489 0.00926 0.58646 0.0081 0.58819 0.0074 C 0.58923 0.00671 0.59027 0.00671 0.59149 0.00648 C 0.59323 0.00555 0.59514 0.0044 0.59722 0.0037 C 0.60972 -0.00139 0.60104 0.00278 0.61319 -0.00093 C 0.61545 -0.00185 0.61771 -0.00301 0.62014 -0.00371 C 0.62378 -0.0051 0.62743 -0.00625 0.63125 -0.00741 C 0.63333 -0.00834 0.63524 -0.00949 0.6375 -0.01019 C 0.63975 -0.01111 0.64201 -0.01135 0.64444 -0.01204 C 0.64583 -0.01273 0.64705 -0.01343 0.64861 -0.01389 C 0.64982 -0.01435 0.65347 -0.01574 0.65486 -0.01574 C 0.65677 -0.01597 0.65902 -0.01574 0.66111 -0.01574 L 0.66111 -0.01551 " pathEditMode="relative" rAng="0" ptsTypes="AAAAAAAAAAAAAAAAAAAAAAAAAAAAAAAAAAAAAAAAAAAAAAAAAAAAAAAAAAAAAAAAAAAAAAAAAAAAAAAAAAAAAAAAAAAAAAAAAAAAA">
                                      <p:cBhvr>
                                        <p:cTn id="22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66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38889E-6 -3.33333E-6 L 1.38889E-6 0.00023 C 0.00295 -0.00231 0.00608 -0.00347 0.00937 -0.00555 C 0.01632 -0.01064 0.00833 -0.0074 0.01493 -0.00926 C 0.01614 -0.01064 0.01667 -0.01134 0.01805 -0.01227 C 0.01858 -0.01319 0.01892 -0.01481 0.01996 -0.01481 C 0.02083 -0.01574 0.02222 -0.01551 0.02361 -0.01574 C 0.025 -0.01805 0.02691 -0.01967 0.02864 -0.02129 C 0.03055 -0.02314 0.03281 -0.02407 0.0342 -0.02639 C 0.03524 -0.02708 0.03559 -0.02801 0.03663 -0.02893 C 0.0375 -0.02963 0.03871 -0.02986 0.03923 -0.03055 C 0.0401 -0.03148 0.04062 -0.03287 0.04167 -0.03379 C 0.04201 -0.03472 0.04305 -0.03541 0.04427 -0.03634 C 0.04618 -0.03819 0.04896 -0.04051 0.05121 -0.04282 C 0.05173 -0.04375 0.05226 -0.04537 0.05347 -0.04537 C 0.05451 -0.04652 0.05729 -0.04722 0.05729 -0.04699 C 0.06337 -0.04375 0.05781 -0.04791 0.06146 -0.04282 C 0.06233 -0.04213 0.06285 -0.04213 0.06371 -0.0412 C 0.06701 -0.03727 0.06458 -0.03958 0.06701 -0.03541 C 0.06788 -0.03472 0.0684 -0.03379 0.06927 -0.0324 C 0.07066 -0.03055 0.07205 -0.02824 0.07344 -0.02639 C 0.07396 -0.025 0.07483 -0.02477 0.07535 -0.02314 C 0.07569 -0.02222 0.07621 -0.0206 0.07708 -0.01967 C 0.0776 -0.01898 0.07847 -0.01805 0.07899 -0.01666 C 0.08073 -0.01412 0.08212 -0.01088 0.08403 -0.00833 C 0.08455 -0.0074 0.08489 -0.00671 0.08594 -0.00555 C 0.08993 0.00186 0.08576 -0.00347 0.0908 0.00186 C 0.09462 0.01181 0.08819 -0.00393 0.09774 0.01482 C 0.09878 0.01667 0.0993 0.01829 0.10069 0.01991 C 0.10469 0.02732 0.10191 0.01991 0.10608 0.02917 C 0.11267 0.04491 0.10798 0.03565 0.11389 0.05232 C 0.11441 0.05394 0.11493 0.05556 0.1158 0.05718 C 0.11632 0.05903 0.11667 0.06111 0.11719 0.06297 C 0.11753 0.06389 0.11805 0.06551 0.11858 0.06713 C 0.11858 0.06968 0.11892 0.0713 0.11944 0.07385 C 0.11944 0.07709 0.12048 0.0794 0.12135 0.08287 C 0.12222 0.08704 0.12187 0.08704 0.12274 0.0926 C 0.12309 0.09375 0.12309 0.09445 0.12361 0.0963 C 0.12361 0.10023 0.12361 0.1051 0.125 0.10926 C 0.125 0.11111 0.125 0.11343 0.12604 0.11436 C 0.12726 0.11598 0.1342 0.11852 0.13611 0.11945 C 0.14861 0.12338 0.13698 0.11852 0.14896 0.12269 C 0.15173 0.12361 0.15399 0.125 0.15677 0.12593 C 0.1592 0.12662 0.16233 0.12686 0.1651 0.12755 C 0.17101 0.1294 0.17656 0.13172 0.18264 0.13334 C 0.18819 0.13426 0.19462 0.13519 0.20069 0.13681 C 0.20746 0.13843 0.21215 0.14005 0.21944 0.14167 C 0.23281 0.14329 0.23837 0.14329 0.25173 0.14422 L 0.33142 0.14329 C 0.33368 0.14329 0.33524 0.1426 0.33698 0.1426 C 0.34479 0.1426 0.35226 0.1426 0.35955 0.14329 C 0.36094 0.14398 0.36285 0.14422 0.36458 0.14514 C 0.37292 0.14746 0.36614 0.14491 0.37153 0.14723 C 0.37292 0.14676 0.37535 0.14746 0.37708 0.14584 C 0.3776 0.14514 0.37621 0.14329 0.37621 0.1426 C 0.37569 0.14005 0.37535 0.1382 0.37483 0.13588 C 0.3743 0.13426 0.37396 0.13334 0.37344 0.13241 C 0.37153 0.12523 0.3743 0.13172 0.37153 0.125 C 0.37066 0.12338 0.36979 0.12176 0.36927 0.12014 C 0.3684 0.11852 0.3684 0.11598 0.36788 0.11436 C 0.36753 0.11343 0.36649 0.11181 0.36562 0.11111 C 0.36476 0.10926 0.36371 0.10695 0.36319 0.10533 C 0.35816 0.09445 0.3651 0.10695 0.35955 0.0963 C 0.3559 0.08866 0.35781 0.09514 0.35312 0.08287 C 0.35226 0.08056 0.35087 0.07709 0.34983 0.07477 C 0.34896 0.07385 0.34844 0.07292 0.34757 0.07223 C 0.34705 0.07061 0.34618 0.06875 0.34583 0.06713 C 0.34531 0.06621 0.34479 0.06482 0.34427 0.06389 C 0.34253 0.06111 0.3408 0.05903 0.33941 0.05648 C 0.33837 0.05533 0.33837 0.05371 0.33802 0.05232 C 0.33663 0.04977 0.3342 0.04815 0.33281 0.0463 C 0.32969 0.03959 0.33385 0.04723 0.32969 0.03982 C 0.32778 0.03658 0.32778 0.03635 0.32604 0.03334 C 0.32552 0.03218 0.32465 0.03148 0.32413 0.03056 C 0.32222 0.02662 0.3217 0.02246 0.31858 0.01991 C 0.31441 0.01667 0.31684 0.01922 0.31163 0.01181 C 0.30833 0.00764 0.31024 0.00996 0.30555 0.0051 C 0.30469 0.00417 0.30382 0.00348 0.3033 0.00348 C 0.30243 0.00255 0.30243 0.00186 0.30191 0.00093 C 0.30069 -0.00162 0.30017 -0.00486 0.2993 -0.00648 C 0.29687 -0.01064 0.29826 -0.00833 0.29635 -0.01319 C 0.29548 -0.01574 0.29548 -0.01898 0.29514 -0.02129 C 0.2941 -0.02314 0.29323 -0.02384 0.29271 -0.025 C 0.29184 -0.02893 0.29045 -0.0324 0.2901 -0.03634 C 0.28906 -0.04051 0.28871 -0.04537 0.28733 -0.04953 C 0.28628 -0.05139 0.28576 -0.0537 0.28489 -0.05555 C 0.28403 -0.06041 0.28351 -0.06458 0.28264 -0.06852 C 0.28177 -0.07106 0.28073 -0.07291 0.28038 -0.07523 C 0.27951 -0.07777 0.27951 -0.08009 0.27899 -0.08264 C 0.27569 -0.09583 0.27014 -0.12152 0.27014 -0.12129 C 0.26962 -0.12407 0.26962 -0.12731 0.26927 -0.12986 C 0.26875 -0.13148 0.26875 -0.1331 0.2684 -0.13426 C 0.26823 -0.13842 0.26736 -0.14236 0.26701 -0.14652 C 0.26701 -0.14884 0.26649 -0.15139 0.26649 -0.15393 C 0.26614 -0.15578 0.2651 -0.15995 0.2651 -0.16203 C 0.26423 -0.16551 0.26423 -0.16458 0.26371 -0.16875 C 0.26337 -0.17129 0.26337 -0.17291 0.26285 -0.17546 C 0.26285 -0.17615 0.26233 -0.17708 0.26233 -0.17777 C 0.26146 -0.18148 0.26094 -0.18541 0.26042 -0.18889 C 0.25955 -0.1912 0.2592 -0.19282 0.25903 -0.19444 L 0.2941 -0.19629 L 0.42274 -0.19722 C 0.42778 -0.19699 0.43246 -0.19768 0.43698 -0.19629 C 0.43802 -0.19629 0.43802 -0.19444 0.43837 -0.19352 C 0.43923 -0.19282 0.44028 -0.19189 0.4408 -0.1912 C 0.44253 -0.18773 0.44479 -0.18379 0.44722 -0.18055 C 0.45312 -0.17199 0.45139 -0.17546 0.45955 -0.16203 C 0.4651 -0.15324 0.47066 -0.14421 0.47621 -0.13564 C 0.4776 -0.13264 0.47951 -0.12986 0.48125 -0.12731 C 0.48351 -0.12245 0.48628 -0.11689 0.48906 -0.1125 C 0.49045 -0.10995 0.49236 -0.10833 0.49375 -0.10578 C 0.49792 -0.09699 0.50208 -0.08842 0.50625 -0.0787 C 0.51267 -0.06296 0.50989 -0.06875 0.51354 -0.06111 C 0.51493 -0.05277 0.51354 -0.05856 0.5158 -0.05277 C 0.5158 -0.05208 0.51667 -0.05046 0.51719 -0.04953 C 0.51771 -0.04861 0.51858 -0.04791 0.5191 -0.04722 C 0.51962 -0.04629 0.52048 -0.0456 0.52048 -0.04467 C 0.52101 -0.04282 0.52048 -0.03958 0.52222 -0.03889 C 0.52274 -0.03889 0.52326 -0.03889 0.52413 -0.03796 C 0.52604 -0.03541 0.52691 -0.03379 0.5283 -0.02963 C 0.52917 -0.02801 0.52969 -0.02546 0.53021 -0.02314 C 0.53055 -0.02222 0.53108 -0.02083 0.5316 -0.01967 C 0.53194 -0.01898 0.53194 -0.01736 0.53246 -0.01666 C 0.53281 -0.01643 0.53333 -0.01643 0.53472 -0.01574 C 0.5375 -0.01551 0.54028 -0.01504 0.54358 -0.01481 C 0.55087 -0.01481 0.55781 -0.01481 0.5651 -0.01389 C 0.56701 -0.01389 0.57066 -0.01319 0.57257 -0.01227 C 0.57344 -0.01227 0.55989 -0.0162 0.57483 -0.01134 L 0.6618 0.01574 " pathEditMode="relative" rAng="0" ptsTypes="AAAAAAAAAAAAAAAAAAAAAAAAAAAAAAAAAAAAAAAAAAAAAAAAAAAAAAAAAAAAAAAAAAAAAAAAAAAAAAAAAAAAAAAAAAAAAAAAAAAAAAAAAAAAAAAAAAAAAAAAAAAAAAAAA">
                                      <p:cBhvr>
                                        <p:cTn id="28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1.38889E-6 2.59259E-6 L 1.38889E-6 0.00023 C 0.0026 -0.00255 0.00764 -0.00695 0.01007 -0.00949 C 0.01059 -0.01065 0.01111 -0.01158 0.01215 -0.01227 C 0.01354 -0.01412 0.01562 -0.01528 0.01701 -0.01736 C 0.0184 -0.01968 0.0184 -0.01991 0.02101 -0.02246 C 0.02153 -0.02315 0.02205 -0.02361 0.02257 -0.02431 C 0.02899 -0.03241 0.02604 -0.02963 0.03003 -0.03519 C 0.0309 -0.03658 0.03194 -0.03773 0.03281 -0.03889 C 0.03281 -0.03959 0.03281 -0.04028 0.03333 -0.04074 C 0.04583 -0.06435 0.03489 -0.04584 0.04444 -0.0588 C 0.04444 -0.05926 0.04479 -0.06019 0.04531 -0.06065 C 0.04635 -0.06135 0.04722 -0.06158 0.04826 -0.06181 C 0.04826 -0.0625 0.04878 -0.0632 0.0493 -0.06389 C 0.05017 -0.06435 0.05069 -0.06435 0.05139 -0.06435 C 0.05173 -0.06482 0.05278 -0.06528 0.05382 -0.06574 C 0.05573 -0.06644 0.05729 -0.06644 0.05972 -0.0669 C 0.06128 -0.0676 0.06319 -0.06852 0.0651 -0.06898 C 0.06614 -0.06945 0.06823 -0.06945 0.07014 -0.06945 C 0.07153 -0.06968 0.07274 -0.06991 0.07465 -0.07014 C 0.08507 -0.06991 0.09496 -0.07037 0.10538 -0.06898 C 0.10642 -0.06875 0.10781 -0.06852 0.10885 -0.06829 C 0.11042 -0.06806 0.1118 -0.06783 0.11285 -0.0676 C 0.11476 -0.06736 0.1158 -0.06667 0.11736 -0.06644 C 0.12135 -0.06574 0.1243 -0.06551 0.12778 -0.06505 C 0.12986 -0.06482 0.13177 -0.06482 0.13368 -0.06435 C 0.13767 -0.06389 0.14167 -0.0625 0.14514 -0.06181 L 0.15955 -0.05996 C 0.16042 -0.05996 0.16545 -0.05903 0.16649 -0.0588 C 0.17101 -0.05764 0.17396 -0.05556 0.17778 -0.05486 C 0.1809 -0.05463 0.18229 -0.0544 0.18472 -0.05347 C 0.18594 -0.05324 0.18733 -0.05278 0.18819 -0.05232 C 0.18976 -0.05209 0.1908 -0.05209 0.19167 -0.05162 C 0.19253 -0.05139 0.19392 -0.05093 0.19479 -0.05047 C 0.19601 -0.05023 0.19739 -0.05 0.19757 -0.04977 C 0.1993 -0.04954 0.19983 -0.04954 0.20104 -0.04908 C 0.20434 -0.04815 0.20434 -0.04792 0.20694 -0.04722 C 0.21059 -0.04653 0.21059 -0.04699 0.21371 -0.04584 C 0.22691 -0.04213 0.20364 -0.04838 0.22465 -0.04329 C 0.22587 -0.04329 0.22691 -0.04236 0.22847 -0.04213 C 0.23038 -0.0419 0.23281 -0.04144 0.23524 -0.04074 C 0.23628 -0.04074 0.23698 -0.04028 0.2375 -0.04028 C 0.24601 -0.03982 0.25451 -0.03982 0.26285 -0.03959 C 0.26632 -0.04074 0.26632 -0.03982 0.26771 -0.04283 C 0.26788 -0.04537 0.26875 -0.05047 0.26875 -0.05023 C 0.26979 -0.07222 0.26979 -0.06181 0.26823 -0.09885 C 0.26788 -0.10139 0.26719 -0.10417 0.26632 -0.10648 C 0.26632 -0.10787 0.26632 -0.10903 0.26632 -0.11042 C 0.2658 -0.11135 0.2658 -0.1125 0.2658 -0.11343 C 0.26528 -0.11482 0.26528 -0.11597 0.26476 -0.11736 C 0.26476 -0.11829 0.26441 -0.11898 0.26441 -0.11991 C 0.26423 -0.12107 0.26389 -0.12199 0.26389 -0.12315 C 0.26337 -0.12778 0.26337 -0.13241 0.26285 -0.13704 C 0.26285 -0.13959 0.26233 -0.14213 0.26233 -0.14468 C 0.26233 -0.14838 0.2618 -0.15209 0.2618 -0.15556 C 0.2618 -0.15972 0.25798 -0.16713 0.26233 -0.1676 C 0.28021 -0.16991 0.42101 -0.16736 0.44271 -0.16713 C 0.44618 -0.16505 0.4434 -0.16667 0.44618 -0.1632 C 0.44618 -0.1625 0.44687 -0.16204 0.44757 -0.16135 C 0.44844 -0.15926 0.44965 -0.15718 0.45104 -0.15486 C 0.45104 -0.15371 0.45226 -0.15255 0.45226 -0.15116 C 0.45347 -0.14977 0.45347 -0.14815 0.45451 -0.14676 C 0.45608 -0.14352 0.45885 -0.14051 0.46042 -0.13704 C 0.46649 -0.12037 0.46423 -0.12685 0.46892 -0.11736 C 0.46892 -0.11597 0.46892 -0.11435 0.47066 -0.11297 C 0.47153 -0.11158 0.47239 -0.11042 0.47274 -0.10903 C 0.47396 -0.10764 0.47396 -0.10625 0.47535 -0.10463 C 0.47621 -0.10209 0.47778 -0.09954 0.47882 -0.09699 C 0.47969 -0.09584 0.48038 -0.09445 0.48125 -0.09306 C 0.48125 -0.0919 0.48229 -0.09051 0.48264 -0.08935 C 0.48663 -0.08172 0.48524 -0.08426 0.48819 -0.08033 C 0.48958 -0.07292 0.48733 -0.08195 0.49236 -0.07338 C 0.49305 -0.07246 0.49288 -0.0713 0.49305 -0.07014 C 0.49462 -0.0676 0.49653 -0.06528 0.49774 -0.0625 C 0.49965 -0.05926 0.50052 -0.05579 0.50191 -0.05232 L 0.50191 -0.05047 C 0.50191 -0.04954 0.50278 -0.04885 0.50278 -0.04792 C 0.5033 -0.04607 0.50347 -0.04422 0.50417 -0.04213 C 0.50503 -0.04144 0.50417 -0.04028 0.50503 -0.04028 C 0.51007 -0.03935 0.50677 -0.03982 0.51389 -0.03889 L 0.56128 -0.03959 L 0.59479 -0.04028 L 0.65503 0.02453 " pathEditMode="relative" rAng="0" ptsTypes="AAAAAAAAAAAAAAAAAAAAAAAAAAAAAAAAAAAAAAAAAAAAAAAAAAAAAAAAAAAAAAAAAAAAAAAAAAAAAAAAAAA">
                                      <p:cBhvr>
                                        <p:cTn id="34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72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592 -0.01297 L 0.24254 -0.17963 L 0.04566 -0.25047 L 0.24566 -0.37963 L 0.42275 -0.36991 L 0.52465 -0.20186 L 0.61962 -0.21713 " pathEditMode="relative" ptsTypes="AAAAAAA">
                                      <p:cBhvr>
                                        <p:cTn id="40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22222E-6 -8.51852E-6 L 0.01354 -0.07501 L 0.27292 -0.09167 L 0.15104 -0.24723 L 0.14375 -0.43056 L 0.3375 -0.40417 L 0.40313 -0.43612 " pathEditMode="relative" ptsTypes="AAAAAAA">
                                      <p:cBhvr>
                                        <p:cTn id="46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-7.77778E-6 L -0.03229 0.04305 L 0.04063 0.20833 L -0.09687 0.37222 L -0.34375 0.37638 L -0.35521 0.44583 " pathEditMode="relative" ptsTypes="AAAAAA">
                                      <p:cBhvr>
                                        <p:cTn id="52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22222E-6 -8.51852E-6 L 0.01354 -0.07501 L 0.27292 -0.09167 L 0.15104 -0.24723 L 0.14375 -0.43056 L 0.3375 -0.40417 L 0.40313 -0.43612 " pathEditMode="relative" ptsTypes="AAAAAAA">
                                      <p:cBhvr>
                                        <p:cTn id="58" dur="4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0" y="1598612"/>
            <a:ext cx="8326438" cy="4389120"/>
          </a:xfrm>
        </p:spPr>
        <p:txBody>
          <a:bodyPr/>
          <a:lstStyle/>
          <a:p>
            <a:r>
              <a:rPr lang="en-US" i="1" dirty="0" smtClean="0"/>
              <a:t>Tag</a:t>
            </a:r>
            <a:r>
              <a:rPr lang="en-US" dirty="0" smtClean="0"/>
              <a:t> every packet when seen by the first switch (</a:t>
            </a:r>
            <a:r>
              <a:rPr lang="en-US" dirty="0" err="1" smtClean="0"/>
              <a:t>Afek</a:t>
            </a:r>
            <a:r>
              <a:rPr lang="en-US" dirty="0" smtClean="0"/>
              <a:t> et al., 2018)</a:t>
            </a:r>
          </a:p>
          <a:p>
            <a:pPr lvl="1"/>
            <a:r>
              <a:rPr lang="en-US" dirty="0" smtClean="0"/>
              <a:t>Use one of the unused bits in the packet header.</a:t>
            </a:r>
          </a:p>
          <a:p>
            <a:r>
              <a:rPr lang="en-US" dirty="0" smtClean="0"/>
              <a:t>Only the first switch counts the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3136A42-C515-44CB-903C-FA747DE6023E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643312"/>
            <a:ext cx="8326438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Issues: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7800" y="4237990"/>
            <a:ext cx="8369300" cy="202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Hard to </a:t>
            </a:r>
            <a:r>
              <a:rPr lang="en-US" sz="2100" dirty="0" err="1" smtClean="0"/>
              <a:t>untag</a:t>
            </a:r>
            <a:r>
              <a:rPr lang="en-US" sz="2100" dirty="0" smtClean="0"/>
              <a:t> packets before leaving the network.</a:t>
            </a:r>
          </a:p>
          <a:p>
            <a:r>
              <a:rPr lang="en-US" sz="2100" dirty="0" smtClean="0"/>
              <a:t>An attacker can avoid detection by tagging its packets.</a:t>
            </a:r>
          </a:p>
          <a:p>
            <a:r>
              <a:rPr lang="en-US" sz="2100" dirty="0" smtClean="0"/>
              <a:t>Bases on the assumption that the bit arrives cleared to the network.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2655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F1C890AA-1350-4F35-86A1-FD40997611D6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Single Measurement Point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147413" y="1646238"/>
            <a:ext cx="9402987" cy="1296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Verdana" charset="0"/>
              </a:rPr>
              <a:t>How many times has       appeared?</a:t>
            </a:r>
            <a:endParaRPr lang="en-US" sz="3600" dirty="0"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82100" y="4592827"/>
            <a:ext cx="18688665" cy="548640"/>
            <a:chOff x="9182100" y="4592827"/>
            <a:chExt cx="18688665" cy="548640"/>
          </a:xfrm>
        </p:grpSpPr>
        <p:sp>
          <p:nvSpPr>
            <p:cNvPr id="43" name="Rectangle 42"/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06090" y="3375503"/>
            <a:ext cx="19202400" cy="465453"/>
            <a:chOff x="-4123283" y="3879521"/>
            <a:chExt cx="19202400" cy="465453"/>
          </a:xfrm>
        </p:grpSpPr>
        <p:pic>
          <p:nvPicPr>
            <p:cNvPr id="12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319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106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8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7639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63923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3649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73067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4563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20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477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5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935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6849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7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5927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8221117" y="38795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91355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8678317" y="3879521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0049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964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3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10507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1421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878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335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793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3250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7075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1647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62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2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2775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9059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8203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63117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6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734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448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656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84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0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-22944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36660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27516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1232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4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32088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5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18372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9228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1380083" y="3887007"/>
              <a:ext cx="457200" cy="457200"/>
            </a:xfrm>
            <a:prstGeom prst="rect">
              <a:avLst/>
            </a:prstGeom>
            <a:noFill/>
            <a:extLst/>
          </p:spPr>
        </p:pic>
      </p:grpSp>
      <p:pic>
        <p:nvPicPr>
          <p:cNvPr id="169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633730" y="1812033"/>
            <a:ext cx="731520" cy="731520"/>
          </a:xfrm>
          <a:prstGeom prst="rect">
            <a:avLst/>
          </a:prstGeom>
          <a:noFill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Content Placeholder 4"/>
              <p:cNvSpPr txBox="1">
                <a:spLocks/>
              </p:cNvSpPr>
              <p:nvPr/>
            </p:nvSpPr>
            <p:spPr bwMode="auto">
              <a:xfrm>
                <a:off x="146586" y="2530116"/>
                <a:ext cx="9502775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9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Verdana" charset="0"/>
                  </a:rPr>
                  <a:t>Consider a sample of size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sz="3000" dirty="0" smtClean="0">
                    <a:latin typeface="Verdana" charset="0"/>
                  </a:rPr>
                  <a:t>. </a:t>
                </a:r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6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586" y="2530116"/>
                <a:ext cx="9502775" cy="11027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7586" y="3369903"/>
            <a:ext cx="2279036" cy="1375411"/>
            <a:chOff x="547586" y="3369903"/>
            <a:chExt cx="2279036" cy="1375411"/>
          </a:xfrm>
        </p:grpSpPr>
        <p:pic>
          <p:nvPicPr>
            <p:cNvPr id="173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369422" y="336990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547586" y="428811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458119" y="38151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04786" y="3827103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77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547586" y="382710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547586" y="336990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919186" y="3369903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8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915319" y="3821112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8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461986" y="336990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04786" y="3369903"/>
              <a:ext cx="457200" cy="457200"/>
            </a:xfrm>
            <a:prstGeom prst="rect">
              <a:avLst/>
            </a:prstGeom>
            <a:noFill/>
            <a:ex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Content Placeholder 4"/>
              <p:cNvSpPr txBox="1">
                <a:spLocks/>
              </p:cNvSpPr>
              <p:nvPr/>
            </p:nvSpPr>
            <p:spPr bwMode="auto">
              <a:xfrm>
                <a:off x="1924779" y="5602767"/>
                <a:ext cx="5595824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9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000" dirty="0" smtClean="0">
                    <a:latin typeface="Verdana" charset="0"/>
                  </a:rPr>
                  <a:t>Thm: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func>
                  </m:oMath>
                </a14:m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8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4779" y="5602767"/>
                <a:ext cx="5595824" cy="1102720"/>
              </a:xfrm>
              <a:prstGeom prst="rect">
                <a:avLst/>
              </a:prstGeom>
              <a:blipFill rotWithShape="0">
                <a:blip r:embed="rId11"/>
                <a:stretch>
                  <a:fillRect l="-26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Content Placeholder 4"/>
              <p:cNvSpPr txBox="1">
                <a:spLocks/>
              </p:cNvSpPr>
              <p:nvPr/>
            </p:nvSpPr>
            <p:spPr bwMode="auto">
              <a:xfrm>
                <a:off x="3095317" y="3073520"/>
                <a:ext cx="9502775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9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000" dirty="0" smtClean="0">
                    <a:latin typeface="Verdana" charset="0"/>
                  </a:rPr>
                  <a:t>Define: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Verdana" charset="0"/>
                  </a:rPr>
                  <a:t> </a:t>
                </a:r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8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5317" y="3073520"/>
                <a:ext cx="9502775" cy="1102720"/>
              </a:xfrm>
              <a:prstGeom prst="rect">
                <a:avLst/>
              </a:prstGeom>
              <a:blipFill rotWithShape="0">
                <a:blip r:embed="rId12"/>
                <a:stretch>
                  <a:fillRect l="-15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Content Placeholder 4"/>
              <p:cNvSpPr txBox="1">
                <a:spLocks/>
              </p:cNvSpPr>
              <p:nvPr/>
            </p:nvSpPr>
            <p:spPr bwMode="auto">
              <a:xfrm>
                <a:off x="3095317" y="3797145"/>
                <a:ext cx="9502775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9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000" dirty="0" smtClean="0">
                    <a:latin typeface="Verdana" charset="0"/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8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5317" y="3797145"/>
                <a:ext cx="9502775" cy="1102720"/>
              </a:xfrm>
              <a:prstGeom prst="rect">
                <a:avLst/>
              </a:prstGeom>
              <a:blipFill rotWithShape="0">
                <a:blip r:embed="rId13"/>
                <a:stretch>
                  <a:fillRect l="-15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605147" y="4091946"/>
            <a:ext cx="943503" cy="1408750"/>
            <a:chOff x="2605147" y="4091946"/>
            <a:chExt cx="943503" cy="1408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Content Placeholder 4"/>
                <p:cNvSpPr txBox="1">
                  <a:spLocks/>
                </p:cNvSpPr>
                <p:nvPr/>
              </p:nvSpPr>
              <p:spPr bwMode="auto">
                <a:xfrm>
                  <a:off x="2605147" y="4091946"/>
                  <a:ext cx="943503" cy="1408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6075" indent="-346075" algn="l" defTabSz="457200" rtl="0" eaLnBrk="1" fontAlgn="base" hangingPunct="1">
                    <a:spcBef>
                      <a:spcPts val="1800"/>
                    </a:spcBef>
                    <a:spcAft>
                      <a:spcPct val="0"/>
                    </a:spcAft>
                    <a:buSzPct val="135000"/>
                    <a:buBlip>
                      <a:blip r:embed="rId9"/>
                    </a:buBlip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593725" indent="-182563" algn="l" defTabSz="457200" rtl="0" eaLnBrk="1" fontAlgn="base" hangingPunct="1">
                    <a:spcBef>
                      <a:spcPts val="8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Lucida Grande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822325" indent="-182563" algn="l" defTabSz="457200" rtl="0" eaLnBrk="1" fontAlgn="base" hangingPunct="1">
                    <a:spcBef>
                      <a:spcPts val="7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Wingdings" charset="0"/>
                    <a:buChar char="§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050925" indent="-182563" algn="l" defTabSz="457200" rtl="0" eaLnBrk="1" fontAlgn="base" hangingPunct="1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1233488" indent="-182563" algn="l" defTabSz="457200" rtl="0" eaLnBrk="1" fontAlgn="base" hangingPunct="1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7F7F7F"/>
                    </a:buClr>
                    <a:buFont typeface="Wingdings" charset="0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5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5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latin typeface="Verdana" charset="0"/>
                  </a:endParaRPr>
                </a:p>
              </p:txBody>
            </p:sp>
          </mc:Choice>
          <mc:Fallback xmlns="">
            <p:sp>
              <p:nvSpPr>
                <p:cNvPr id="186" name="Content Placeholder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5147" y="4091946"/>
                  <a:ext cx="943503" cy="14087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7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971374" y="5043495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79620" y="4494596"/>
                <a:ext cx="12043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20" y="4494596"/>
                <a:ext cx="1204369" cy="8309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941447" y="4162772"/>
            <a:ext cx="943503" cy="1408750"/>
            <a:chOff x="4941447" y="4162772"/>
            <a:chExt cx="943503" cy="1408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Content Placeholder 4"/>
                <p:cNvSpPr txBox="1">
                  <a:spLocks/>
                </p:cNvSpPr>
                <p:nvPr/>
              </p:nvSpPr>
              <p:spPr bwMode="auto">
                <a:xfrm>
                  <a:off x="4941447" y="4162772"/>
                  <a:ext cx="943503" cy="1408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6075" indent="-346075" algn="l" defTabSz="457200" rtl="0" eaLnBrk="1" fontAlgn="base" hangingPunct="1">
                    <a:spcBef>
                      <a:spcPts val="1800"/>
                    </a:spcBef>
                    <a:spcAft>
                      <a:spcPct val="0"/>
                    </a:spcAft>
                    <a:buSzPct val="135000"/>
                    <a:buBlip>
                      <a:blip r:embed="rId9"/>
                    </a:buBlip>
                    <a:defRPr sz="24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593725" indent="-182563" algn="l" defTabSz="457200" rtl="0" eaLnBrk="1" fontAlgn="base" hangingPunct="1">
                    <a:spcBef>
                      <a:spcPts val="8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Lucida Grande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822325" indent="-182563" algn="l" defTabSz="457200" rtl="0" eaLnBrk="1" fontAlgn="base" hangingPunct="1">
                    <a:spcBef>
                      <a:spcPts val="7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Wingdings" charset="0"/>
                    <a:buChar char="§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050925" indent="-182563" algn="l" defTabSz="457200" rtl="0" eaLnBrk="1" fontAlgn="base" hangingPunct="1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595959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1233488" indent="-182563" algn="l" defTabSz="457200" rtl="0" eaLnBrk="1" fontAlgn="base" hangingPunct="1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7F7F7F"/>
                    </a:buClr>
                    <a:buFont typeface="Wingdings" charset="0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5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5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latin typeface="Verdana" charset="0"/>
                  </a:endParaRPr>
                </a:p>
              </p:txBody>
            </p:sp>
          </mc:Choice>
          <mc:Fallback xmlns="">
            <p:sp>
              <p:nvSpPr>
                <p:cNvPr id="189" name="Content Placeholder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41447" y="4162772"/>
                  <a:ext cx="943503" cy="140875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1" name="Picture 4" descr="Image result for futurama morbo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5296224" y="510815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5690151" y="4483024"/>
                <a:ext cx="9767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51" y="4483024"/>
                <a:ext cx="976742" cy="83099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6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3.33559 0.0319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8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F1C890AA-1350-4F35-86A1-FD40997611D6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-55787" y="1646238"/>
            <a:ext cx="8552087" cy="1296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Verdana" charset="0"/>
              </a:rPr>
              <a:t>We do not know the number of packets in advance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One could use reservoir sampling</a:t>
            </a:r>
            <a:endParaRPr lang="en-US" dirty="0">
              <a:latin typeface="Verdana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Implementation</a:t>
            </a:r>
            <a:endParaRPr lang="en-US" dirty="0"/>
          </a:p>
        </p:txBody>
      </p:sp>
      <p:sp>
        <p:nvSpPr>
          <p:cNvPr id="170" name="Content Placeholder 4"/>
          <p:cNvSpPr txBox="1">
            <a:spLocks/>
          </p:cNvSpPr>
          <p:nvPr/>
        </p:nvSpPr>
        <p:spPr bwMode="auto">
          <a:xfrm>
            <a:off x="-55788" y="4001294"/>
            <a:ext cx="85520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latin typeface="Verdana" charset="0"/>
              </a:rPr>
              <a:t>Hash-based sampling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Assume that each packet has a distinct </a:t>
            </a:r>
            <a:r>
              <a:rPr lang="en-US" dirty="0">
                <a:latin typeface="Verdana" charset="0"/>
              </a:rPr>
              <a:t>(e.g., TCP or IP) </a:t>
            </a:r>
            <a:r>
              <a:rPr lang="en-US" dirty="0" smtClean="0">
                <a:latin typeface="Verdana" charset="0"/>
              </a:rPr>
              <a:t>identifier</a:t>
            </a: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>
          <a:xfrm>
            <a:off x="846138" y="6356350"/>
            <a:ext cx="1643062" cy="365125"/>
          </a:xfrm>
        </p:spPr>
        <p:txBody>
          <a:bodyPr/>
          <a:lstStyle/>
          <a:p>
            <a:pPr>
              <a:defRPr/>
            </a:pPr>
            <a:fld id="{F1C890AA-1350-4F35-86A1-FD40997611D6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425450" y="6356350"/>
            <a:ext cx="358775" cy="365125"/>
          </a:xfrm>
        </p:spPr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Verdana" charset="0"/>
              </a:rPr>
              <a:t>Hash-based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-55787" y="1646238"/>
                <a:ext cx="9199787" cy="129698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Verdana" charset="0"/>
                  </a:rPr>
                  <a:t>Apply a hash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b="0" dirty="0" smtClean="0">
                  <a:latin typeface="Verdana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Verdana" charset="0"/>
                  </a:rPr>
                  <a:t>Store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 smtClean="0">
                    <a:latin typeface="Verdana" charset="0"/>
                  </a:rPr>
                  <a:t> packets with the highest hash value</a:t>
                </a:r>
                <a:endParaRPr lang="en-US" sz="28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-55787" y="1646238"/>
                <a:ext cx="9199787" cy="1296987"/>
              </a:xfrm>
              <a:blipFill rotWithShape="0">
                <a:blip r:embed="rId3"/>
                <a:stretch>
                  <a:fillRect b="-3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 bwMode="auto">
              <a:xfrm>
                <a:off x="365125" y="3378200"/>
                <a:ext cx="9502775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000" dirty="0" smtClean="0">
                    <a:latin typeface="Verdana" charset="0"/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5" y="3378200"/>
                <a:ext cx="9502775" cy="1102720"/>
              </a:xfrm>
              <a:prstGeom prst="rect">
                <a:avLst/>
              </a:prstGeom>
              <a:blipFill rotWithShape="0">
                <a:blip r:embed="rId5"/>
                <a:stretch>
                  <a:fillRect l="-15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154763" y="4800780"/>
            <a:ext cx="1820562" cy="617838"/>
            <a:chOff x="2154195" y="7876766"/>
            <a:chExt cx="1820562" cy="617838"/>
          </a:xfrm>
        </p:grpSpPr>
        <p:sp>
          <p:nvSpPr>
            <p:cNvPr id="11" name="Rounded Rectangle 10"/>
            <p:cNvSpPr/>
            <p:nvPr/>
          </p:nvSpPr>
          <p:spPr>
            <a:xfrm>
              <a:off x="2154195" y="7876766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1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2170671" y="7915685"/>
              <a:ext cx="540000" cy="540000"/>
            </a:xfrm>
            <a:prstGeom prst="rect">
              <a:avLst/>
            </a:prstGeom>
            <a:noFill/>
            <a:extLst/>
          </p:spPr>
        </p:pic>
        <p:pic>
          <p:nvPicPr>
            <p:cNvPr id="13" name="Picture 6" descr="Related image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2720459" y="791540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22359" y="7941085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517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728905" y="4781764"/>
            <a:ext cx="1820562" cy="617838"/>
            <a:chOff x="7603475" y="7883264"/>
            <a:chExt cx="1820562" cy="617838"/>
          </a:xfrm>
        </p:grpSpPr>
        <p:sp>
          <p:nvSpPr>
            <p:cNvPr id="14" name="Rounded Rectangle 13"/>
            <p:cNvSpPr/>
            <p:nvPr/>
          </p:nvSpPr>
          <p:spPr>
            <a:xfrm>
              <a:off x="7603475" y="7883264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1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7619951" y="7922183"/>
              <a:ext cx="540000" cy="540000"/>
            </a:xfrm>
            <a:prstGeom prst="rect">
              <a:avLst/>
            </a:prstGeom>
            <a:noFill/>
            <a:extLst/>
          </p:spPr>
        </p:pic>
        <p:pic>
          <p:nvPicPr>
            <p:cNvPr id="16" name="Picture 6" descr="Related image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8169739" y="792190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671639" y="7947583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518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839943" y="15699966"/>
            <a:ext cx="1820562" cy="617838"/>
          </a:xfrm>
          <a:prstGeom prst="roundRect">
            <a:avLst>
              <a:gd name="adj" fmla="val 6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879961" y="4800814"/>
            <a:ext cx="1826943" cy="617838"/>
            <a:chOff x="3984852" y="7880740"/>
            <a:chExt cx="1826943" cy="617838"/>
          </a:xfrm>
        </p:grpSpPr>
        <p:sp>
          <p:nvSpPr>
            <p:cNvPr id="22" name="Rounded Rectangle 21"/>
            <p:cNvSpPr/>
            <p:nvPr/>
          </p:nvSpPr>
          <p:spPr>
            <a:xfrm>
              <a:off x="3984852" y="7880740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23" name="Picture 2" descr="Image result for futurama toad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3997613" y="791965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Related image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4550374" y="791965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081021" y="7938963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518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175350" y="4800814"/>
            <a:ext cx="1855518" cy="617838"/>
            <a:chOff x="5783220" y="7880740"/>
            <a:chExt cx="1855518" cy="617838"/>
          </a:xfrm>
        </p:grpSpPr>
        <p:sp>
          <p:nvSpPr>
            <p:cNvPr id="19" name="Rounded Rectangle 18"/>
            <p:cNvSpPr/>
            <p:nvPr/>
          </p:nvSpPr>
          <p:spPr>
            <a:xfrm>
              <a:off x="5783220" y="7880740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2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811795" y="7919659"/>
              <a:ext cx="540000" cy="540000"/>
            </a:xfrm>
            <a:prstGeom prst="rect">
              <a:avLst/>
            </a:prstGeom>
            <a:noFill/>
            <a:extLst/>
          </p:spPr>
        </p:pic>
        <p:pic>
          <p:nvPicPr>
            <p:cNvPr id="21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6351795" y="7914612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907964" y="7936439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321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593481" y="4819864"/>
            <a:ext cx="1820562" cy="617838"/>
            <a:chOff x="9411938" y="7872702"/>
            <a:chExt cx="1820562" cy="617838"/>
          </a:xfrm>
        </p:grpSpPr>
        <p:sp>
          <p:nvSpPr>
            <p:cNvPr id="25" name="Rounded Rectangle 24"/>
            <p:cNvSpPr/>
            <p:nvPr/>
          </p:nvSpPr>
          <p:spPr>
            <a:xfrm>
              <a:off x="9411938" y="7872702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2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9980513" y="7911621"/>
              <a:ext cx="540000" cy="540000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9440513" y="791162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492333" y="7931392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322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4"/>
              <p:cNvSpPr txBox="1">
                <a:spLocks/>
              </p:cNvSpPr>
              <p:nvPr/>
            </p:nvSpPr>
            <p:spPr bwMode="auto">
              <a:xfrm>
                <a:off x="223982" y="5244268"/>
                <a:ext cx="1406412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3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982" y="5244268"/>
                <a:ext cx="1406412" cy="11027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4"/>
              <p:cNvSpPr txBox="1">
                <a:spLocks/>
              </p:cNvSpPr>
              <p:nvPr/>
            </p:nvSpPr>
            <p:spPr bwMode="auto">
              <a:xfrm>
                <a:off x="2198622" y="5244268"/>
                <a:ext cx="1406412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3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622" y="5244268"/>
                <a:ext cx="1406412" cy="11027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4"/>
              <p:cNvSpPr txBox="1">
                <a:spLocks/>
              </p:cNvSpPr>
              <p:nvPr/>
            </p:nvSpPr>
            <p:spPr bwMode="auto">
              <a:xfrm>
                <a:off x="4190348" y="5244268"/>
                <a:ext cx="1406412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30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3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0348" y="5244268"/>
                <a:ext cx="1406412" cy="11027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4"/>
              <p:cNvSpPr txBox="1">
                <a:spLocks/>
              </p:cNvSpPr>
              <p:nvPr/>
            </p:nvSpPr>
            <p:spPr bwMode="auto">
              <a:xfrm>
                <a:off x="5923311" y="5244268"/>
                <a:ext cx="1406412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3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3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3311" y="5244268"/>
                <a:ext cx="1406412" cy="11027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4"/>
              <p:cNvSpPr txBox="1">
                <a:spLocks/>
              </p:cNvSpPr>
              <p:nvPr/>
            </p:nvSpPr>
            <p:spPr bwMode="auto">
              <a:xfrm>
                <a:off x="2192970" y="5244268"/>
                <a:ext cx="1406412" cy="1102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3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000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4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2970" y="5244268"/>
                <a:ext cx="1406412" cy="11027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3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065 L -0.97986 0.0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6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94 0.01435 L -0.99288 0.0078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0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74 0.00787 L -0.95191 0.010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5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2 0.01065 L -0.98229 0.00787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91 0.01342 L -1.58143 0.004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Distributed Sampling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1759619" y="4183291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4099198" y="4119624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3028312" y="3074957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1067674" y="2733432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2839286" y="1807019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4634641" y="1959358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WITCH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4" b="18308"/>
          <a:stretch/>
        </p:blipFill>
        <p:spPr bwMode="auto">
          <a:xfrm>
            <a:off x="5441916" y="3074957"/>
            <a:ext cx="107088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12" idx="2"/>
            <a:endCxn id="1026" idx="0"/>
          </p:cNvCxnSpPr>
          <p:nvPr/>
        </p:nvCxnSpPr>
        <p:spPr>
          <a:xfrm>
            <a:off x="1603117" y="3237432"/>
            <a:ext cx="691945" cy="945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  <a:endCxn id="11" idx="1"/>
          </p:cNvCxnSpPr>
          <p:nvPr/>
        </p:nvCxnSpPr>
        <p:spPr>
          <a:xfrm>
            <a:off x="2138560" y="2985432"/>
            <a:ext cx="889752" cy="341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0"/>
            <a:endCxn id="13" idx="2"/>
          </p:cNvCxnSpPr>
          <p:nvPr/>
        </p:nvCxnSpPr>
        <p:spPr>
          <a:xfrm flipH="1" flipV="1">
            <a:off x="3374729" y="2311019"/>
            <a:ext cx="189026" cy="763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1"/>
            <a:endCxn id="12" idx="0"/>
          </p:cNvCxnSpPr>
          <p:nvPr/>
        </p:nvCxnSpPr>
        <p:spPr>
          <a:xfrm flipH="1">
            <a:off x="1603117" y="2059019"/>
            <a:ext cx="1236169" cy="674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26" idx="3"/>
            <a:endCxn id="10" idx="1"/>
          </p:cNvCxnSpPr>
          <p:nvPr/>
        </p:nvCxnSpPr>
        <p:spPr>
          <a:xfrm flipV="1">
            <a:off x="2830505" y="4371624"/>
            <a:ext cx="1268693" cy="63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0"/>
          </p:cNvCxnSpPr>
          <p:nvPr/>
        </p:nvCxnSpPr>
        <p:spPr>
          <a:xfrm flipH="1" flipV="1">
            <a:off x="3822687" y="3578957"/>
            <a:ext cx="811954" cy="540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14" idx="1"/>
          </p:cNvCxnSpPr>
          <p:nvPr/>
        </p:nvCxnSpPr>
        <p:spPr>
          <a:xfrm>
            <a:off x="3910172" y="2059019"/>
            <a:ext cx="724469" cy="152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2"/>
            <a:endCxn id="15" idx="0"/>
          </p:cNvCxnSpPr>
          <p:nvPr/>
        </p:nvCxnSpPr>
        <p:spPr>
          <a:xfrm>
            <a:off x="5170084" y="2463358"/>
            <a:ext cx="807275" cy="611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  <a:endCxn id="15" idx="2"/>
          </p:cNvCxnSpPr>
          <p:nvPr/>
        </p:nvCxnSpPr>
        <p:spPr>
          <a:xfrm flipV="1">
            <a:off x="5170084" y="3578957"/>
            <a:ext cx="807275" cy="792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3"/>
            <a:endCxn id="15" idx="1"/>
          </p:cNvCxnSpPr>
          <p:nvPr/>
        </p:nvCxnSpPr>
        <p:spPr>
          <a:xfrm>
            <a:off x="4099198" y="3326957"/>
            <a:ext cx="13427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04752" y="3578957"/>
            <a:ext cx="714298" cy="61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42062" y="2288318"/>
            <a:ext cx="540000" cy="540000"/>
          </a:xfrm>
          <a:prstGeom prst="rect">
            <a:avLst/>
          </a:prstGeom>
          <a:noFill/>
          <a:extLst/>
        </p:spPr>
      </p:pic>
      <p:pic>
        <p:nvPicPr>
          <p:cNvPr id="44" name="Picture 6" descr="Related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6682485" y="284743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03" y="2933295"/>
            <a:ext cx="491835" cy="1842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03" y="2942658"/>
            <a:ext cx="491835" cy="1842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21" y="2948212"/>
            <a:ext cx="491835" cy="1842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21" y="2942282"/>
            <a:ext cx="491835" cy="184243"/>
          </a:xfrm>
          <a:prstGeom prst="rect">
            <a:avLst/>
          </a:prstGeom>
        </p:spPr>
      </p:pic>
      <p:pic>
        <p:nvPicPr>
          <p:cNvPr id="57" name="Picture 2" descr="Image result for futurama toad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190945" y="449589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772800" y="4787625"/>
            <a:ext cx="540000" cy="540000"/>
          </a:xfrm>
          <a:prstGeom prst="rect">
            <a:avLst/>
          </a:prstGeom>
          <a:noFill/>
          <a:extLst/>
        </p:spPr>
      </p:pic>
      <p:pic>
        <p:nvPicPr>
          <p:cNvPr id="60" name="Picture 4" descr="Image result for futurama morbo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5705527" y="156804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585" y="4623624"/>
            <a:ext cx="492738" cy="183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2688" y="4870376"/>
            <a:ext cx="494307" cy="183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5653" y="1729134"/>
            <a:ext cx="488563" cy="1836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962688" y="2186677"/>
            <a:ext cx="5078586" cy="4098569"/>
            <a:chOff x="1962688" y="2186677"/>
            <a:chExt cx="5078586" cy="4098569"/>
          </a:xfrm>
        </p:grpSpPr>
        <p:cxnSp>
          <p:nvCxnSpPr>
            <p:cNvPr id="93" name="Straight Connector 92"/>
            <p:cNvCxnSpPr>
              <a:endCxn id="1030" idx="1"/>
            </p:cNvCxnSpPr>
            <p:nvPr/>
          </p:nvCxnSpPr>
          <p:spPr>
            <a:xfrm>
              <a:off x="5113704" y="4513866"/>
              <a:ext cx="1222370" cy="108655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64" name="Group 11263"/>
            <p:cNvGrpSpPr/>
            <p:nvPr/>
          </p:nvGrpSpPr>
          <p:grpSpPr>
            <a:xfrm>
              <a:off x="6336074" y="4836970"/>
              <a:ext cx="705200" cy="1448276"/>
              <a:chOff x="6858357" y="3190281"/>
              <a:chExt cx="705200" cy="1448276"/>
            </a:xfrm>
          </p:grpSpPr>
          <p:pic>
            <p:nvPicPr>
              <p:cNvPr id="1030" name="Picture 6" descr="Image result for server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3" r="54747" b="6356"/>
              <a:stretch/>
            </p:blipFill>
            <p:spPr bwMode="auto">
              <a:xfrm>
                <a:off x="6858357" y="3268910"/>
                <a:ext cx="705200" cy="1369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min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3615" y="3190281"/>
                <a:ext cx="561004" cy="535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66" name="Straight Connector 11265"/>
            <p:cNvCxnSpPr>
              <a:endCxn id="1030" idx="1"/>
            </p:cNvCxnSpPr>
            <p:nvPr/>
          </p:nvCxnSpPr>
          <p:spPr>
            <a:xfrm>
              <a:off x="3822687" y="2186677"/>
              <a:ext cx="2513387" cy="341374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2"/>
              <a:endCxn id="1030" idx="1"/>
            </p:cNvCxnSpPr>
            <p:nvPr/>
          </p:nvCxnSpPr>
          <p:spPr>
            <a:xfrm>
              <a:off x="3563755" y="3578957"/>
              <a:ext cx="2772319" cy="202146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1030" idx="1"/>
            </p:cNvCxnSpPr>
            <p:nvPr/>
          </p:nvCxnSpPr>
          <p:spPr>
            <a:xfrm>
              <a:off x="1962688" y="3195451"/>
              <a:ext cx="4373386" cy="240497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1030" idx="1"/>
            </p:cNvCxnSpPr>
            <p:nvPr/>
          </p:nvCxnSpPr>
          <p:spPr>
            <a:xfrm>
              <a:off x="2830505" y="4447411"/>
              <a:ext cx="3505569" cy="115301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1030" idx="1"/>
            </p:cNvCxnSpPr>
            <p:nvPr/>
          </p:nvCxnSpPr>
          <p:spPr>
            <a:xfrm>
              <a:off x="5113704" y="2566568"/>
              <a:ext cx="1222370" cy="303385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5" idx="2"/>
              <a:endCxn id="1030" idx="1"/>
            </p:cNvCxnSpPr>
            <p:nvPr/>
          </p:nvCxnSpPr>
          <p:spPr>
            <a:xfrm>
              <a:off x="5977359" y="3578957"/>
              <a:ext cx="358715" cy="202146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13581" y="8124012"/>
            <a:ext cx="1820562" cy="617838"/>
            <a:chOff x="2154195" y="7876766"/>
            <a:chExt cx="1820562" cy="617838"/>
          </a:xfrm>
        </p:grpSpPr>
        <p:sp>
          <p:nvSpPr>
            <p:cNvPr id="61" name="Rounded Rectangle 60"/>
            <p:cNvSpPr/>
            <p:nvPr/>
          </p:nvSpPr>
          <p:spPr>
            <a:xfrm>
              <a:off x="2154195" y="7876766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6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2170671" y="7915685"/>
              <a:ext cx="540000" cy="540000"/>
            </a:xfrm>
            <a:prstGeom prst="rect">
              <a:avLst/>
            </a:prstGeom>
            <a:noFill/>
            <a:extLst/>
          </p:spPr>
        </p:pic>
        <p:pic>
          <p:nvPicPr>
            <p:cNvPr id="63" name="Picture 6" descr="Related image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2720459" y="791540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3222359" y="7941085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517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87723" y="8104996"/>
            <a:ext cx="1820562" cy="617838"/>
            <a:chOff x="7603475" y="7883264"/>
            <a:chExt cx="1820562" cy="617838"/>
          </a:xfrm>
        </p:grpSpPr>
        <p:sp>
          <p:nvSpPr>
            <p:cNvPr id="66" name="Rounded Rectangle 65"/>
            <p:cNvSpPr/>
            <p:nvPr/>
          </p:nvSpPr>
          <p:spPr>
            <a:xfrm>
              <a:off x="7603475" y="7883264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6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7619951" y="7922183"/>
              <a:ext cx="540000" cy="540000"/>
            </a:xfrm>
            <a:prstGeom prst="rect">
              <a:avLst/>
            </a:prstGeom>
            <a:noFill/>
            <a:extLst/>
          </p:spPr>
        </p:pic>
        <p:pic>
          <p:nvPicPr>
            <p:cNvPr id="68" name="Picture 6" descr="Related image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8169739" y="792190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8671639" y="7947583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518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38779" y="8124046"/>
            <a:ext cx="1826943" cy="617838"/>
            <a:chOff x="3984852" y="7880740"/>
            <a:chExt cx="1826943" cy="617838"/>
          </a:xfrm>
        </p:grpSpPr>
        <p:sp>
          <p:nvSpPr>
            <p:cNvPr id="71" name="Rounded Rectangle 70"/>
            <p:cNvSpPr/>
            <p:nvPr/>
          </p:nvSpPr>
          <p:spPr>
            <a:xfrm>
              <a:off x="3984852" y="7880740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72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3997613" y="791965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" descr="Related image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4550374" y="7919659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5081021" y="7938963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518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534168" y="8124046"/>
            <a:ext cx="1855518" cy="617838"/>
            <a:chOff x="5783220" y="7880740"/>
            <a:chExt cx="1855518" cy="617838"/>
          </a:xfrm>
        </p:grpSpPr>
        <p:sp>
          <p:nvSpPr>
            <p:cNvPr id="76" name="Rounded Rectangle 75"/>
            <p:cNvSpPr/>
            <p:nvPr/>
          </p:nvSpPr>
          <p:spPr>
            <a:xfrm>
              <a:off x="5783220" y="7880740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7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811795" y="7919659"/>
              <a:ext cx="540000" cy="540000"/>
            </a:xfrm>
            <a:prstGeom prst="rect">
              <a:avLst/>
            </a:prstGeom>
            <a:noFill/>
            <a:extLst/>
          </p:spPr>
        </p:pic>
        <p:pic>
          <p:nvPicPr>
            <p:cNvPr id="78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6351795" y="7914612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6907964" y="7936439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321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52299" y="8143096"/>
            <a:ext cx="1820562" cy="617838"/>
            <a:chOff x="9411938" y="7872702"/>
            <a:chExt cx="1820562" cy="617838"/>
          </a:xfrm>
        </p:grpSpPr>
        <p:sp>
          <p:nvSpPr>
            <p:cNvPr id="81" name="Rounded Rectangle 80"/>
            <p:cNvSpPr/>
            <p:nvPr/>
          </p:nvSpPr>
          <p:spPr>
            <a:xfrm>
              <a:off x="9411938" y="7872702"/>
              <a:ext cx="1820562" cy="617838"/>
            </a:xfrm>
            <a:prstGeom prst="roundRect">
              <a:avLst>
                <a:gd name="adj" fmla="val 6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pic>
          <p:nvPicPr>
            <p:cNvPr id="8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9980513" y="7911621"/>
              <a:ext cx="540000" cy="540000"/>
            </a:xfrm>
            <a:prstGeom prst="rect">
              <a:avLst/>
            </a:prstGeom>
            <a:noFill/>
            <a:extLst/>
          </p:spPr>
        </p:pic>
        <p:pic>
          <p:nvPicPr>
            <p:cNvPr id="83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9440513" y="791162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10492333" y="7931392"/>
              <a:ext cx="730774" cy="523220"/>
            </a:xfrm>
            <a:prstGeom prst="rect">
              <a:avLst/>
            </a:prstGeom>
            <a:ln>
              <a:noFill/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322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29638" y="793789"/>
            <a:ext cx="648000" cy="2456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48483" y="2306594"/>
            <a:ext cx="648000" cy="24492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87828" y="2548968"/>
            <a:ext cx="630000" cy="238840"/>
          </a:xfrm>
          <a:prstGeom prst="rect">
            <a:avLst/>
          </a:prstGeom>
        </p:spPr>
      </p:pic>
      <p:pic>
        <p:nvPicPr>
          <p:cNvPr id="91" name="Picture 90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-990456" y="2740506"/>
            <a:ext cx="630000" cy="24492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91250" y="2942282"/>
            <a:ext cx="648000" cy="23666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26056" y="2312680"/>
            <a:ext cx="650381" cy="629978"/>
            <a:chOff x="1326056" y="2312680"/>
            <a:chExt cx="650381" cy="629978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28684" y="2312680"/>
              <a:ext cx="630000" cy="23884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26056" y="2504218"/>
              <a:ext cx="630000" cy="24492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28437" y="2705994"/>
              <a:ext cx="648000" cy="23666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094776" y="1463262"/>
            <a:ext cx="648547" cy="629978"/>
            <a:chOff x="-1009003" y="944108"/>
            <a:chExt cx="648547" cy="62997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009003" y="1145288"/>
              <a:ext cx="648000" cy="239436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008209" y="944108"/>
              <a:ext cx="630000" cy="23884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008456" y="1337422"/>
              <a:ext cx="648000" cy="236664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967748" y="4479106"/>
            <a:ext cx="654532" cy="630706"/>
            <a:chOff x="-1967748" y="4479106"/>
            <a:chExt cx="654532" cy="63070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961216" y="4479106"/>
              <a:ext cx="648000" cy="2366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967748" y="4673319"/>
              <a:ext cx="648000" cy="24228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967748" y="4870376"/>
              <a:ext cx="648000" cy="239436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2037718" y="3797921"/>
            <a:ext cx="654532" cy="630706"/>
            <a:chOff x="-1967748" y="4479106"/>
            <a:chExt cx="654532" cy="630706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961216" y="4479106"/>
              <a:ext cx="648000" cy="236664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967748" y="4673319"/>
              <a:ext cx="648000" cy="242280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967748" y="4870376"/>
              <a:ext cx="648000" cy="239436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731944" y="4127637"/>
            <a:ext cx="648000" cy="438106"/>
            <a:chOff x="-731944" y="4127637"/>
            <a:chExt cx="648000" cy="438106"/>
          </a:xfrm>
        </p:grpSpPr>
        <p:pic>
          <p:nvPicPr>
            <p:cNvPr id="109" name="Picture 108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728068" y="4127637"/>
              <a:ext cx="630000" cy="24492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731944" y="4329079"/>
              <a:ext cx="648000" cy="236664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4306429" y="3964238"/>
            <a:ext cx="648000" cy="438106"/>
            <a:chOff x="-731944" y="4127637"/>
            <a:chExt cx="648000" cy="438106"/>
          </a:xfrm>
        </p:grpSpPr>
        <p:pic>
          <p:nvPicPr>
            <p:cNvPr id="113" name="Picture 112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728068" y="4127637"/>
              <a:ext cx="630000" cy="24492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731944" y="4329079"/>
              <a:ext cx="648000" cy="23666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644985" y="2717702"/>
            <a:ext cx="637445" cy="615427"/>
            <a:chOff x="-2270700" y="2632755"/>
            <a:chExt cx="637445" cy="615427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268072" y="2632755"/>
              <a:ext cx="630000" cy="23884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270700" y="2824293"/>
              <a:ext cx="630000" cy="244926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270455" y="3012737"/>
              <a:ext cx="637200" cy="23544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-2287544" y="3483726"/>
            <a:ext cx="653594" cy="635162"/>
            <a:chOff x="-2287544" y="3483726"/>
            <a:chExt cx="653594" cy="635162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2281950" y="3483726"/>
              <a:ext cx="648000" cy="23666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285307" y="3677939"/>
              <a:ext cx="637200" cy="23824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287544" y="3873962"/>
              <a:ext cx="637200" cy="244926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3292013" y="2704057"/>
            <a:ext cx="653594" cy="635162"/>
            <a:chOff x="-2287544" y="3483726"/>
            <a:chExt cx="653594" cy="635162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2281950" y="3483726"/>
              <a:ext cx="648000" cy="236664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285307" y="3677939"/>
              <a:ext cx="637200" cy="23824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287544" y="3873962"/>
              <a:ext cx="637200" cy="244926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>
            <a:off x="4814684" y="1555848"/>
            <a:ext cx="648547" cy="629978"/>
            <a:chOff x="-1009003" y="944108"/>
            <a:chExt cx="648547" cy="62997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009003" y="1145288"/>
              <a:ext cx="648000" cy="2394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008209" y="944108"/>
              <a:ext cx="630000" cy="23884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1008456" y="1337422"/>
              <a:ext cx="648000" cy="236664"/>
            </a:xfrm>
            <a:prstGeom prst="rect">
              <a:avLst/>
            </a:prstGeom>
          </p:spPr>
        </p:pic>
      </p:grpSp>
      <p:sp>
        <p:nvSpPr>
          <p:cNvPr id="46" name="Rounded Rectangle 45"/>
          <p:cNvSpPr/>
          <p:nvPr/>
        </p:nvSpPr>
        <p:spPr>
          <a:xfrm>
            <a:off x="2183337" y="5420585"/>
            <a:ext cx="3607267" cy="14300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highest hash values among the local </a:t>
            </a:r>
            <a:r>
              <a:rPr lang="en-US" dirty="0" err="1" smtClean="0"/>
              <a:t>maximas</a:t>
            </a:r>
            <a:r>
              <a:rPr lang="en-US" dirty="0" smtClean="0"/>
              <a:t> are global </a:t>
            </a:r>
            <a:r>
              <a:rPr lang="en-US" dirty="0" err="1" smtClean="0"/>
              <a:t>maximas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00024 L 0.01319 0.00186 C 0.01423 0.00209 0.01545 0.00278 0.01666 0.00278 C 0.01909 0.00324 0.0217 0.00348 0.0243 0.00371 C 0.02639 0.00417 0.02829 0.0044 0.03055 0.00463 C 0.03385 0.0051 0.0375 0.00533 0.04097 0.00556 C 0.04514 0.00625 0.0493 0.00649 0.05347 0.00741 C 0.05573 0.00811 0.05798 0.00903 0.06041 0.00926 C 0.06579 0.00996 0.07152 0.00996 0.07708 0.01019 C 0.07951 0.01088 0.08211 0.01158 0.08472 0.01204 C 0.08975 0.01297 0.10277 0.01389 0.10625 0.01389 L 0.17569 0.01482 L 0.21875 0.01574 L 0.22639 0.01667 C 0.22812 0.01713 0.23003 0.0176 0.23194 0.0176 C 0.23576 0.01806 0.23975 0.01829 0.24375 0.01852 C 0.25295 0.02061 0.24305 0.01875 0.25972 0.02037 C 0.26145 0.02061 0.26336 0.02107 0.26527 0.0213 L 0.28055 0.02315 C 0.2875 0.02524 0.28107 0.02315 0.28611 0.025 C 0.2875 0.0257 0.28941 0.02616 0.29097 0.02686 C 0.29878 0.03172 0.29375 0.02986 0.2993 0.03149 C 0.30052 0.03287 0.3052 0.03774 0.30625 0.03797 L 0.30833 0.03889 C 0.30781 0.0375 0.30729 0.03588 0.30694 0.03426 C 0.30659 0.03357 0.30659 0.03241 0.30625 0.03149 C 0.30555 0.03056 0.30468 0.02986 0.30416 0.02871 C 0.30225 0.0257 0.30121 0.02199 0.3 0.01852 C 0.2993 0.01713 0.29843 0.01551 0.29791 0.01389 C 0.29722 0.0125 0.29687 0.01088 0.29652 0.00926 C 0.296 0.00764 0.29566 0.00556 0.29514 0.00371 C 0.29409 0.00139 0.2927 -0.00046 0.29166 -0.00277 C 0.29114 -0.00486 0.29062 -0.00694 0.29027 -0.00926 C 0.2875 -0.02037 0.28454 -0.02916 0.28333 -0.04166 C 0.28298 -0.04375 0.28281 -0.04583 0.28264 -0.04814 C 0.28229 -0.05 0.28211 -0.05185 0.28194 -0.0537 C 0.28159 -0.05671 0.28142 -0.05972 0.28125 -0.06296 C 0.28142 -0.08796 0.2802 -0.11296 0.28194 -0.13796 C 0.28194 -0.13981 0.28472 -0.13657 0.28611 -0.13611 C 0.2875 -0.13541 0.28871 -0.13472 0.29027 -0.13426 C 0.29444 -0.13264 0.29843 -0.13078 0.30277 -0.12963 C 0.30451 -0.12893 0.30642 -0.12916 0.30833 -0.1287 C 0.31041 -0.12824 0.3125 -0.12754 0.31458 -0.12685 C 0.31684 -0.12592 0.31909 -0.12453 0.32152 -0.12407 C 0.32395 -0.12338 0.32656 -0.12361 0.32916 -0.12314 C 0.33211 -0.12268 0.33507 -0.12176 0.33819 -0.12129 C 0.34218 -0.1206 0.35329 -0.11967 0.35694 -0.11944 C 0.40625 -0.11458 0.35607 -0.11782 0.46111 -0.11666 C 0.46198 -0.1118 0.46215 -0.10879 0.46389 -0.10463 C 0.46423 -0.10347 0.46475 -0.10277 0.46527 -0.10185 C 0.46545 -0.10092 0.46545 -0.09976 0.46597 -0.09907 C 0.46666 -0.09699 0.46805 -0.0956 0.46875 -0.09351 C 0.47048 -0.08657 0.46805 -0.09514 0.47083 -0.08796 C 0.471 -0.08703 0.47118 -0.08588 0.47152 -0.08518 C 0.47187 -0.08402 0.47239 -0.08333 0.47291 -0.0824 C 0.47326 -0.08125 0.47361 -0.07986 0.47413 -0.0787 C 0.47569 -0.07546 0.47812 -0.07291 0.47899 -0.06944 C 0.4802 -0.06458 0.47934 -0.06736 0.48264 -0.06111 C 0.48298 -0.06018 0.48368 -0.05926 0.48385 -0.05833 C 0.48507 -0.05277 0.48385 -0.05694 0.48819 -0.05 C 0.48854 -0.04907 0.48871 -0.04791 0.48958 -0.04722 C 0.4901 -0.04606 0.49097 -0.04537 0.49166 -0.04444 C 0.49218 -0.04328 0.49236 -0.04166 0.49305 -0.04074 C 0.49357 -0.03958 0.49444 -0.03889 0.49514 -0.03796 C 0.49566 -0.0368 0.49583 -0.03518 0.49652 -0.03426 C 0.49704 -0.0331 0.49791 -0.0324 0.49861 -0.03148 C 0.4993 -0.03032 0.49982 -0.02893 0.50069 -0.02777 C 0.50121 -0.02662 0.50208 -0.02592 0.50277 -0.025 C 0.50434 -0.02222 0.5059 -0.01944 0.50764 -0.01666 C 0.50954 -0.01319 0.5085 -0.01389 0.51111 -0.01018 C 0.5118 -0.00879 0.51302 -0.00764 0.51389 -0.00648 C 0.52482 0.01111 0.51423 -0.0037 0.52152 0.00463 C 0.52222 0.00556 0.52274 0.00672 0.52361 0.00741 C 0.5243 0.00834 0.52534 0.00857 0.52639 0.00926 C 0.52916 0.01181 0.53159 0.01482 0.53472 0.01667 C 0.56024 0.03218 0.54027 0.02084 0.55972 0.03056 C 0.56302 0.03241 0.56649 0.03496 0.57014 0.03611 C 0.57708 0.03866 0.59166 0.0419 0.59166 0.04213 C 0.60034 0.04074 0.6092 0.04028 0.61805 0.03889 C 0.62031 0.03866 0.62257 0.03797 0.625 0.03704 C 0.62604 0.03681 0.62725 0.03565 0.62847 0.03519 C 0.63107 0.03426 0.63142 0.03426 0.63333 0.03426 L 0.64791 0.03982 " pathEditMode="relative" rAng="0" ptsTypes="AAAAAAAAAAAAAAAAAAAAAAAAAAAAAAAAAAAAAAAAAAAAAAAAAAAAAAAAAAAAAAAAAAAAAAAAAAAAAAAAAAAA">
                                      <p:cBhvr>
                                        <p:cTn id="8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48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88889E-6 -2.59259E-6 L 3.88889E-6 0.00023 C 0.00017 -0.00023 0.00694 -0.00347 0.00833 -0.00463 C 0.0125 -0.00949 0.00677 -0.00625 0.0118 -0.00833 L 0.02152 -0.02129 C 0.02222 -0.02222 0.02257 -0.02361 0.02361 -0.02407 C 0.03316 -0.03055 0.01996 -0.02129 0.02847 -0.0287 C 0.02899 -0.0294 0.02986 -0.0294 0.03055 -0.02963 C 0.03142 -0.03032 0.03229 -0.03102 0.03333 -0.03148 C 0.03385 -0.03194 0.03472 -0.03217 0.03541 -0.0324 C 0.03645 -0.03333 0.03767 -0.03449 0.03889 -0.03518 C 0.04149 -0.03703 0.04236 -0.03727 0.04514 -0.03796 C 0.04583 -0.03865 0.04635 -0.03935 0.04722 -0.03981 C 0.04878 -0.04097 0.05104 -0.0412 0.05277 -0.04166 C 0.05347 -0.04213 0.05399 -0.04236 0.05486 -0.04259 C 0.05659 -0.04328 0.06041 -0.04444 0.06041 -0.04421 C 0.06354 -0.04375 0.0651 -0.04375 0.06805 -0.04074 C 0.06857 -0.04028 0.06875 -0.03889 0.06944 -0.03796 C 0.07014 -0.03727 0.07135 -0.03703 0.07222 -0.03611 C 0.08125 -0.02801 0.075 -0.03403 0.07986 -0.02685 C 0.08159 -0.0243 0.08402 -0.02245 0.08541 -0.01944 C 0.08645 -0.01713 0.08802 -0.01389 0.08889 -0.01111 C 0.09375 0.0051 0.08732 -0.01504 0.09097 -0.00092 C 0.09114 0.00023 0.09184 0.00139 0.09236 0.00278 C 0.09461 0.01042 0.0927 0.00625 0.09514 0.01482 C 0.09566 0.0169 0.09652 0.01898 0.09722 0.0213 C 0.09774 0.02292 0.09791 0.025 0.09861 0.02685 C 0.09913 0.02871 0.1 0.03033 0.10069 0.03241 C 0.10121 0.03403 0.10139 0.03611 0.10208 0.03797 C 0.10295 0.04097 0.10555 0.04722 0.10555 0.04746 C 0.10642 0.05394 0.10555 0.05047 0.10902 0.05741 L 0.10902 0.05764 C 0.11041 0.06297 0.10868 0.05695 0.11111 0.06389 C 0.11458 0.07431 0.10937 0.06111 0.11597 0.07685 C 0.11736 0.08449 0.11562 0.07685 0.11805 0.08334 C 0.12135 0.09236 0.11753 0.08426 0.12083 0.09074 C 0.121 0.0919 0.121 0.09329 0.12152 0.09445 C 0.12222 0.0963 0.1243 0.1 0.1243 0.10023 C 0.12448 0.10116 0.12465 0.10232 0.125 0.10371 C 0.12586 0.10695 0.12673 0.1081 0.12847 0.11111 C 0.12951 0.11713 0.12847 0.1125 0.13055 0.11852 C 0.13125 0.12084 0.13281 0.12593 0.13402 0.12871 C 0.13472 0.13056 0.13541 0.13287 0.1368 0.13426 C 0.14166 0.13843 0.13576 0.13287 0.14097 0.13982 C 0.14149 0.14051 0.14236 0.14097 0.14305 0.14167 C 0.14392 0.14236 0.14496 0.14329 0.14583 0.14445 C 0.14791 0.14699 0.15 0.15 0.15208 0.15278 C 0.15295 0.15394 0.15364 0.15533 0.15486 0.15648 C 0.15573 0.15741 0.15659 0.1581 0.15764 0.15926 C 0.15833 0.15996 0.15885 0.16111 0.15972 0.16204 C 0.16684 0.16991 0.16284 0.16528 0.16736 0.16945 C 0.16823 0.17014 0.16909 0.1713 0.17014 0.17222 C 0.17257 0.17408 0.17378 0.17385 0.17639 0.175 C 0.18316 0.17755 0.17152 0.17523 0.18958 0.17685 C 0.20173 0.17639 0.2302 0.17639 0.24722 0.175 C 0.25277 0.17431 0.25816 0.17361 0.26389 0.17315 C 0.26788 0.17269 0.27222 0.17246 0.27639 0.17222 C 0.27882 0.17176 0.28142 0.17153 0.28402 0.1713 C 0.28541 0.17107 0.28663 0.17037 0.28819 0.17037 C 0.31163 0.16898 0.38281 0.16852 0.39236 0.16852 C 0.40069 0.16621 0.39201 0.16875 0.39791 0.16667 C 0.39965 0.16597 0.40173 0.16574 0.40347 0.16482 C 0.40364 0.16297 0.40364 0.1625 0.40972 0.16019 C 0.41284 0.15718 0.41302 0.15625 0.41666 0.15278 C 0.41979 0.14954 0.42309 0.14653 0.4243 0.14352 C 0.42986 0.14005 0.4335 0.13704 0.4368 0.13334 L 0.44496 0.12315 C 0.45173 0.11621 0.45764 0.10903 0.46389 0.10278 C 0.46562 0.10047 0.46562 0.09838 0.46562 0.0963 C 0.4717 0.09422 0.47639 0.08889 0.47847 0.08611 C 0.47916 0.08472 0.47968 0.08334 0.48055 0.08241 C 0.48628 0.07269 0.48628 0.07408 0.49236 0.07037 C 0.49461 0.06389 0.49236 0.06875 0.49722 0.06297 C 0.49948 0.05996 0.50173 0.05672 0.50416 0.05371 L 0.50694 0.04722 C 0.50694 0.04514 0.51371 0.04236 0.51597 0.04074 C 0.51649 0.04005 0.51736 0.04028 0.51805 0.03982 C 0.51996 0.0382 0.52135 0.03588 0.52361 0.03519 C 0.5276 0.03218 0.52725 0.0338 0.53889 0.03056 C 0.54027 0.02963 0.54149 0.02824 0.54305 0.02778 C 0.54514 0.02662 0.54757 0.02662 0.54826 0.02593 C 0.54826 0.0257 0.54826 0.02523 0.54826 0.025 C 0.54826 0.02454 0.55434 0.02431 0.55555 0.02408 C 0.56562 0.01713 0.54826 0.02709 0.5618 0.0213 C 0.56371 0.02014 0.56545 0.01852 0.56736 0.0176 C 0.56857 0.01667 0.56892 0.01644 0.56892 0.01574 C 0.56892 0.01482 0.56892 0.01366 0.57569 0.01297 C 0.57743 0.01204 0.57934 0.01181 0.58125 0.01111 C 0.58194 0.01065 0.58264 0.01042 0.58333 0.01019 C 0.58489 0.00926 0.58645 0.0081 0.58819 0.00741 C 0.58923 0.00672 0.58958 0.00672 0.58958 0.00648 C 0.58958 0.00556 0.5901 0.0044 0.59722 0.00371 C 0.60972 -0.00139 0.60104 0.00278 0.61302 -0.00092 C 0.61527 -0.00185 0.6177 -0.00301 0.62014 -0.0037 C 0.62378 -0.00509 0.62743 -0.00625 0.63125 -0.0074 C 0.63333 -0.00833 0.63524 -0.00949 0.6375 -0.01018 C 0.63975 -0.01111 0.64201 -0.01134 0.64444 -0.01203 C 0.64583 -0.01273 0.64704 -0.01342 0.64861 -0.01389 C 0.64982 -0.01435 0.65347 -0.01574 0.65486 -0.01574 C 0.65677 -0.01597 0.65902 -0.01574 0.66111 -0.01574 L 0.66111 -0.01551 " pathEditMode="relative" rAng="0" ptsTypes="AAAAAAAAAAAAAAAAAAAAAAAAAAAAAAAAAAAAAAAAAAAAAAAAAAAAAAAAAAAAAAAAAAAAAAAAAAAAAAAAAAAAAAAAAAAAAAAAAAAAA">
                                      <p:cBhvr>
                                        <p:cTn id="14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66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2.96296E-6 L 2.22222E-6 0.00023 C 0.00295 -0.00232 0.00607 -0.00348 0.00937 -0.00556 C 0.01632 -0.01065 0.00833 -0.00741 0.01493 -0.00926 C 0.01614 -0.01065 0.01666 -0.01135 0.01805 -0.01227 C 0.01857 -0.0132 0.01892 -0.01482 0.01996 -0.01482 C 0.02083 -0.01574 0.02222 -0.01551 0.02361 -0.01574 C 0.025 -0.01806 0.02691 -0.01968 0.02864 -0.0213 C 0.03055 -0.02315 0.03281 -0.02408 0.0342 -0.02639 C 0.03524 -0.02709 0.03559 -0.02801 0.03663 -0.02894 C 0.0375 -0.02963 0.03871 -0.02986 0.03923 -0.03056 C 0.0401 -0.03148 0.04062 -0.03287 0.04166 -0.0338 C 0.04201 -0.03473 0.04305 -0.03542 0.04427 -0.03635 C 0.04618 -0.0382 0.04896 -0.04051 0.05121 -0.04283 C 0.05173 -0.04375 0.05225 -0.04537 0.05347 -0.04537 C 0.05451 -0.04653 0.05729 -0.04723 0.05729 -0.04699 C 0.06337 -0.04375 0.05781 -0.04792 0.06146 -0.04283 C 0.06232 -0.04213 0.06285 -0.04213 0.06371 -0.04121 C 0.06701 -0.03727 0.06458 -0.03959 0.06701 -0.03542 C 0.06788 -0.03473 0.0684 -0.0338 0.06927 -0.03241 C 0.07066 -0.03056 0.07205 -0.02824 0.07344 -0.02639 C 0.07396 -0.025 0.07482 -0.02477 0.07535 -0.02315 C 0.07569 -0.02223 0.07621 -0.0206 0.07708 -0.01968 C 0.0776 -0.01898 0.07847 -0.01806 0.07899 -0.01667 C 0.08073 -0.01412 0.08212 -0.01088 0.08403 -0.00834 C 0.08455 -0.00741 0.08489 -0.00672 0.08594 -0.00556 C 0.08993 0.00185 0.08576 -0.00348 0.0908 0.00185 C 0.09462 0.0118 0.08819 -0.00394 0.09774 0.01481 C 0.09878 0.01666 0.0993 0.01828 0.10069 0.0199 C 0.10469 0.02731 0.10191 0.0199 0.10607 0.02916 C 0.11267 0.0449 0.10798 0.03565 0.11389 0.05231 C 0.11441 0.05393 0.11493 0.05555 0.1158 0.05717 C 0.11632 0.05902 0.11666 0.06111 0.11719 0.06296 C 0.11753 0.06389 0.11805 0.06551 0.11857 0.06713 C 0.11857 0.06967 0.11892 0.07129 0.11944 0.07384 C 0.11944 0.07708 0.12048 0.0794 0.12135 0.08287 C 0.12222 0.08703 0.12187 0.08703 0.12274 0.09259 C 0.12309 0.09375 0.12309 0.09444 0.12361 0.09629 C 0.12361 0.10023 0.12361 0.10509 0.125 0.10926 C 0.125 0.11111 0.125 0.11342 0.12604 0.11435 C 0.12725 0.11597 0.1342 0.11852 0.13611 0.11944 C 0.14861 0.12338 0.13698 0.11852 0.14896 0.12268 C 0.15173 0.12361 0.15399 0.125 0.15677 0.12592 C 0.1592 0.12662 0.16232 0.12685 0.1651 0.12754 C 0.171 0.1294 0.17656 0.13171 0.18264 0.13333 C 0.18819 0.13426 0.19462 0.13518 0.20069 0.1368 C 0.20746 0.13842 0.21215 0.14004 0.21944 0.14166 C 0.23281 0.14328 0.23837 0.14328 0.25173 0.14421 L 0.33142 0.14328 C 0.33368 0.14328 0.33524 0.14259 0.33698 0.14259 C 0.34479 0.14259 0.35225 0.14259 0.35955 0.14328 C 0.36094 0.14398 0.36285 0.14421 0.36458 0.14514 C 0.37291 0.14745 0.36614 0.1449 0.37153 0.14722 C 0.37291 0.14676 0.37535 0.14745 0.37708 0.14583 C 0.3776 0.14514 0.37621 0.14328 0.37621 0.14259 C 0.37569 0.14004 0.37535 0.13819 0.37482 0.13588 C 0.3743 0.13426 0.37396 0.13333 0.37344 0.1324 C 0.37153 0.12523 0.3743 0.13171 0.37153 0.125 C 0.37066 0.12338 0.36979 0.12176 0.36927 0.12014 C 0.3684 0.11852 0.3684 0.11597 0.36788 0.11435 C 0.36753 0.11342 0.36649 0.1118 0.36562 0.11111 C 0.36475 0.10926 0.36371 0.10694 0.36319 0.10532 C 0.35816 0.09444 0.3651 0.10694 0.35955 0.09629 C 0.3559 0.08865 0.35781 0.09514 0.35312 0.08287 C 0.35225 0.08055 0.35087 0.07708 0.34982 0.07477 C 0.34896 0.07384 0.34844 0.07291 0.34757 0.07222 C 0.34705 0.0706 0.34618 0.06875 0.34583 0.06713 C 0.34531 0.0662 0.34479 0.06481 0.34427 0.06389 C 0.34253 0.06111 0.3408 0.05902 0.33941 0.05648 C 0.33837 0.05532 0.33837 0.0537 0.33802 0.05231 C 0.33663 0.04977 0.3342 0.04815 0.33281 0.04629 C 0.32969 0.03958 0.33385 0.04722 0.32969 0.03981 C 0.32778 0.03657 0.32778 0.03634 0.32604 0.03333 C 0.32552 0.03217 0.32465 0.03148 0.32413 0.03055 C 0.32222 0.02662 0.3217 0.02245 0.31857 0.0199 C 0.31441 0.01666 0.31684 0.01921 0.31163 0.0118 C 0.30833 0.00764 0.31024 0.00995 0.30555 0.00509 C 0.30469 0.00416 0.30382 0.00347 0.3033 0.00347 C 0.30243 0.00254 0.30243 0.00185 0.30191 0.00092 C 0.30069 -0.00162 0.30017 -0.00486 0.2993 -0.00648 C 0.29687 -0.01065 0.29826 -0.00834 0.29635 -0.0132 C 0.29548 -0.01574 0.29548 -0.01898 0.29514 -0.0213 C 0.2941 -0.02315 0.29323 -0.02385 0.29271 -0.025 C 0.29184 -0.02894 0.29045 -0.03241 0.2901 -0.03635 C 0.28906 -0.04051 0.28871 -0.04537 0.28732 -0.04954 C 0.28628 -0.05139 0.28576 -0.05371 0.28489 -0.05556 C 0.28403 -0.06042 0.2835 -0.06459 0.28264 -0.06852 C 0.28177 -0.07107 0.28073 -0.07292 0.28038 -0.07523 C 0.27951 -0.07778 0.27951 -0.0801 0.27899 -0.08264 C 0.27569 -0.09584 0.27014 -0.12153 0.27014 -0.1213 C 0.26962 -0.12408 0.26962 -0.12732 0.26927 -0.12986 C 0.26875 -0.13148 0.26875 -0.1331 0.2684 -0.13426 C 0.26823 -0.13843 0.26736 -0.14236 0.26701 -0.14653 C 0.26701 -0.14885 0.26649 -0.15139 0.26649 -0.15394 C 0.26614 -0.15579 0.2651 -0.15996 0.2651 -0.16204 C 0.26423 -0.16551 0.26423 -0.16459 0.26371 -0.16875 C 0.26337 -0.1713 0.26337 -0.17292 0.26285 -0.17547 C 0.26285 -0.17616 0.26232 -0.17709 0.26232 -0.17778 C 0.26146 -0.18148 0.26094 -0.18542 0.26041 -0.18889 C 0.25955 -0.19121 0.2592 -0.19283 0.25903 -0.19445 L 0.2941 -0.1963 L 0.42274 -0.19723 C 0.42778 -0.19699 0.43246 -0.19769 0.43698 -0.1963 C 0.43802 -0.1963 0.43802 -0.19445 0.43837 -0.19352 C 0.43923 -0.19283 0.44028 -0.1919 0.4408 -0.19121 C 0.44253 -0.18773 0.44479 -0.1838 0.44722 -0.18056 C 0.45312 -0.17199 0.45139 -0.17547 0.45955 -0.16204 C 0.4651 -0.15324 0.47066 -0.14422 0.47621 -0.13565 C 0.4776 -0.13264 0.47951 -0.12986 0.48125 -0.12732 C 0.4835 -0.12246 0.48628 -0.1169 0.48906 -0.1125 C 0.49045 -0.10996 0.49236 -0.10834 0.49375 -0.10579 C 0.49791 -0.09699 0.50208 -0.08843 0.50625 -0.07871 C 0.51267 -0.06297 0.50989 -0.06875 0.51354 -0.06111 C 0.51493 -0.05278 0.51354 -0.05857 0.5158 -0.05278 C 0.5158 -0.05209 0.51666 -0.05047 0.51719 -0.04954 C 0.51771 -0.04861 0.51857 -0.04792 0.5191 -0.04723 C 0.51962 -0.0463 0.52048 -0.0456 0.52048 -0.04468 C 0.521 -0.04283 0.52048 -0.03959 0.52222 -0.03889 C 0.52274 -0.03889 0.52326 -0.03889 0.52413 -0.03797 C 0.52604 -0.03542 0.52691 -0.0338 0.5283 -0.02963 C 0.52916 -0.02801 0.52969 -0.02547 0.53021 -0.02315 C 0.53055 -0.02223 0.53107 -0.02084 0.5316 -0.01968 C 0.53194 -0.01898 0.53194 -0.01736 0.53246 -0.01667 C 0.53281 -0.01644 0.53333 -0.01644 0.53472 -0.01574 C 0.5375 -0.01551 0.54028 -0.01505 0.54357 -0.01482 C 0.55087 -0.01482 0.55781 -0.01482 0.5651 -0.01389 C 0.56701 -0.01389 0.57066 -0.0132 0.57257 -0.01227 C 0.57344 -0.01227 0.55989 -0.01621 0.57482 -0.01135 L 0.6618 0.01574 " pathEditMode="relative" rAng="0" ptsTypes="AAAAAAAAAAAAAAAAAAAAAAAAAAAAAAAAAAAAAAAAAAAAAAAAAAAAAAAAAAAAAAAAAAAAAAAAAAAAAAAAAAAAAAAAAAAAAAAAAAAAAAAAAAAAAAAAAAAAAAAAAAAAAAAAA">
                                      <p:cBhvr>
                                        <p:cTn id="20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22222E-6 -1.11111E-6 L 2.22222E-6 0.00023 C 0.0026 -0.00255 0.00764 -0.00694 0.01007 -0.00949 C 0.01059 -0.01065 0.01111 -0.01157 0.01215 -0.01227 C 0.01354 -0.01412 0.01562 -0.01528 0.01701 -0.01736 C 0.0184 -0.01967 0.0184 -0.01991 0.021 -0.02245 C 0.02153 -0.02315 0.02205 -0.02361 0.02257 -0.0243 C 0.02899 -0.03241 0.02604 -0.02963 0.03003 -0.03518 C 0.0309 -0.03657 0.03194 -0.03773 0.03281 -0.03889 C 0.03281 -0.03958 0.03281 -0.04028 0.03333 -0.04074 C 0.04583 -0.06435 0.03489 -0.04583 0.04444 -0.0588 C 0.04444 -0.05926 0.04479 -0.06018 0.04531 -0.06065 C 0.04635 -0.06134 0.04722 -0.06157 0.04826 -0.0618 C 0.04826 -0.0625 0.04878 -0.06319 0.0493 -0.06389 C 0.05017 -0.06435 0.05069 -0.06435 0.05139 -0.06435 C 0.05173 -0.06481 0.05278 -0.06528 0.05382 -0.06574 C 0.05573 -0.06643 0.05729 -0.06643 0.05972 -0.0669 C 0.06128 -0.06759 0.06319 -0.06852 0.0651 -0.06898 C 0.06614 -0.06944 0.06823 -0.06944 0.07014 -0.06944 C 0.07153 -0.06967 0.07274 -0.06991 0.07465 -0.07014 C 0.08507 -0.06991 0.09496 -0.07037 0.10538 -0.06898 C 0.10642 -0.06875 0.10781 -0.06852 0.10885 -0.06829 C 0.11041 -0.06805 0.1118 -0.06782 0.11285 -0.06759 C 0.11475 -0.06736 0.1158 -0.06667 0.11736 -0.06643 C 0.12135 -0.06574 0.1243 -0.06551 0.12778 -0.06505 C 0.12986 -0.06481 0.13177 -0.06481 0.13368 -0.06435 C 0.13767 -0.06389 0.14166 -0.0625 0.14514 -0.0618 L 0.15955 -0.05995 C 0.16041 -0.05995 0.16545 -0.05903 0.16649 -0.0588 C 0.171 -0.05764 0.17396 -0.05555 0.17778 -0.05486 C 0.1809 -0.05463 0.18212 -0.0544 0.18472 -0.05347 C 0.18594 -0.05324 0.18732 -0.05278 0.18819 -0.05231 C 0.18975 -0.05208 0.1908 -0.05208 0.19149 -0.05162 C 0.19236 -0.05139 0.19392 -0.05092 0.19479 -0.05046 C 0.19583 -0.05023 0.19739 -0.05 0.19757 -0.04977 C 0.1993 -0.04954 0.19982 -0.04954 0.20104 -0.04907 C 0.20434 -0.04815 0.20434 -0.04792 0.20694 -0.04722 C 0.21041 -0.04653 0.21041 -0.04699 0.21371 -0.04583 C 0.22673 -0.04213 0.20364 -0.04838 0.22465 -0.04329 C 0.22587 -0.04329 0.22673 -0.04236 0.22847 -0.04213 C 0.23021 -0.0419 0.23281 -0.04143 0.23524 -0.04074 C 0.23611 -0.04074 0.23698 -0.04028 0.2375 -0.04028 C 0.24583 -0.03981 0.25434 -0.03981 0.26285 -0.03958 C 0.26632 -0.04074 0.26632 -0.03981 0.26771 -0.04282 C 0.26788 -0.04537 0.26875 -0.05046 0.26875 -0.05023 C 0.26979 -0.07222 0.26979 -0.0618 0.26823 -0.09884 C 0.26788 -0.10139 0.26719 -0.10417 0.26632 -0.10648 C 0.26632 -0.10787 0.26632 -0.10903 0.26632 -0.11042 C 0.2658 -0.11134 0.2658 -0.1125 0.2658 -0.11342 C 0.26528 -0.11481 0.26528 -0.11597 0.26475 -0.11736 C 0.26475 -0.11829 0.26441 -0.11898 0.26441 -0.11991 C 0.26423 -0.12106 0.26389 -0.12199 0.26389 -0.12315 C 0.26337 -0.12778 0.26337 -0.13241 0.26285 -0.13704 C 0.26285 -0.13958 0.26232 -0.14213 0.26232 -0.14467 C 0.26232 -0.14838 0.2618 -0.15208 0.2618 -0.15555 C 0.2618 -0.15972 0.25781 -0.16713 0.26232 -0.16759 C 0.28021 -0.16991 0.421 -0.16736 0.44271 -0.16713 C 0.44618 -0.16505 0.44323 -0.16667 0.44618 -0.16319 C 0.44618 -0.1625 0.4467 -0.16204 0.44757 -0.16134 C 0.44844 -0.15926 0.44965 -0.15717 0.45104 -0.15486 C 0.45104 -0.1537 0.45191 -0.15255 0.45191 -0.15116 C 0.45347 -0.14977 0.45347 -0.14815 0.45451 -0.14676 C 0.45607 -0.14352 0.45868 -0.14051 0.46041 -0.13704 C 0.46649 -0.12037 0.46389 -0.12685 0.46892 -0.11736 C 0.46892 -0.11597 0.46892 -0.11435 0.47066 -0.11296 C 0.47153 -0.11157 0.47239 -0.11042 0.47239 -0.10903 C 0.47396 -0.10764 0.47396 -0.10625 0.47535 -0.10463 C 0.47587 -0.10208 0.4776 -0.09954 0.47882 -0.09699 C 0.47934 -0.09583 0.48038 -0.09444 0.4809 -0.09305 C 0.4809 -0.0919 0.48229 -0.09051 0.48264 -0.08935 C 0.48611 -0.08171 0.48524 -0.08426 0.48785 -0.08032 C 0.48958 -0.07292 0.48732 -0.08194 0.49236 -0.07338 C 0.49305 -0.07245 0.49288 -0.0713 0.49305 -0.07014 C 0.49462 -0.06759 0.49635 -0.06528 0.49774 -0.0625 C 0.49965 -0.05926 0.49982 -0.05579 0.50156 -0.05231 L 0.50156 -0.05046 C 0.50156 -0.04954 0.50278 -0.04884 0.50278 -0.04792 C 0.5033 -0.04606 0.5033 -0.04421 0.50416 -0.04213 C 0.50503 -0.04143 0.50416 -0.04028 0.50503 -0.04028 C 0.51007 -0.03935 0.50677 -0.03981 0.51354 -0.03889 L 0.56128 -0.03958 L 0.5941 -0.04028 L 0.65503 0.02454 " pathEditMode="relative" rAng="0" ptsTypes="AAAAAAAAAAAAA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72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5921 -0.01296 L 0.24254 -0.17963 L 0.04566 -0.25046 L 0.24566 -0.37963 L 0.42275 -0.36991 L 0.52466 -0.20185 L 0.61962 -0.21713 " pathEditMode="relative" rAng="0" ptsTypes="AAAAAAA">
                                      <p:cBhvr>
                                        <p:cTn id="32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-183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33333E-6 -1.11111E-6 L 0.01354 -0.075 L 0.27291 -0.09167 L 0.15104 -0.24722 L 0.14375 -0.43055 L 0.3375 -0.40417 L 0.40312 -0.43611 " pathEditMode="relative" rAng="0" ptsTypes="AAAAAAA">
                                      <p:cBhvr>
                                        <p:cTn id="38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18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7.40741E-7 L -0.03229 0.04305 L 0.04063 0.20833 L -0.09687 0.37222 L -0.34375 0.37639 L -0.35521 0.44583 " pathEditMode="relative" rAng="0" ptsTypes="AAAAAA">
                                      <p:cBhvr>
                                        <p:cTn id="44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2229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24 L 0.21528 0.21899 " pathEditMode="relative" ptsTypes="AA">
                                      <p:cBhvr>
                                        <p:cTn id="7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93 L 0.06702 0.38774 " pathEditMode="relative" ptsTypes="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0185 L 0.15712 0.55509 " pathEditMode="relative" ptsTypes="AA">
                                      <p:cBhvr>
                                        <p:cTn id="8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139 L 0.34705 0.56968 " pathEditMode="relative" ptsTypes="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069 L 0.32431 0.38495 " pathEditMode="relative" ptsTypes="AA">
                                      <p:cBhvr>
                                        <p:cTn id="8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139 L 0.53941 0.44352 " pathEditMode="relative" ptsTypes="AA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023 L 0.46302 0.22801 " pathEditMode="relative" ptsTypes="AA">
                                      <p:cBhvr>
                                        <p:cTn id="9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09550" y="134938"/>
            <a:ext cx="8934449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Distributed Sampling Application</a:t>
            </a:r>
            <a:endParaRPr lang="en-US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4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-55787" y="1646238"/>
                <a:ext cx="9028337" cy="129698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Verdana" charset="0"/>
                  </a:rPr>
                  <a:t>By sampling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latin typeface="Verdana" charset="0"/>
                  </a:rPr>
                  <a:t> </a:t>
                </a:r>
                <a:r>
                  <a:rPr lang="en-US" sz="2800" dirty="0" smtClean="0">
                    <a:latin typeface="Verdana" charset="0"/>
                  </a:rPr>
                  <a:t>packets (e.g., 240k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 smtClean="0">
                    <a:latin typeface="Verdana" charset="0"/>
                  </a:rPr>
                  <a:t>) we can find the heavy hitters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latin typeface="Verdana" charset="0"/>
                  </a:rPr>
                  <a:t>Large flows will be appear frequently in the sample.</a:t>
                </a:r>
                <a:endParaRPr lang="en-US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1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-55787" y="1646238"/>
                <a:ext cx="9028337" cy="1296987"/>
              </a:xfrm>
              <a:blipFill rotWithShape="0">
                <a:blip r:embed="rId2"/>
                <a:stretch>
                  <a:fillRect b="-5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Content Placeholder 4"/>
          <p:cNvSpPr txBox="1">
            <a:spLocks/>
          </p:cNvSpPr>
          <p:nvPr/>
        </p:nvSpPr>
        <p:spPr bwMode="auto">
          <a:xfrm>
            <a:off x="-55787" y="4256088"/>
            <a:ext cx="90283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>
                <a:latin typeface="Verdana" charset="0"/>
              </a:rPr>
              <a:t>But how can we approximate flow sizes without knowing the number of packets?</a:t>
            </a:r>
          </a:p>
        </p:txBody>
      </p:sp>
    </p:spTree>
    <p:extLst>
      <p:ext uri="{BB962C8B-B14F-4D97-AF65-F5344CB8AC3E}">
        <p14:creationId xmlns:p14="http://schemas.microsoft.com/office/powerpoint/2010/main" val="41597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74883</TotalTime>
  <Words>541</Words>
  <Application>Microsoft Office PowerPoint</Application>
  <PresentationFormat>On-screen Show (4:3)</PresentationFormat>
  <Paragraphs>210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Lucida Grande</vt:lpstr>
      <vt:lpstr>Verdana</vt:lpstr>
      <vt:lpstr>Wingdings</vt:lpstr>
      <vt:lpstr>ieee_presentation_template_tagline</vt:lpstr>
      <vt:lpstr>Network-Wide Routing Oblivious Heavy Hitters </vt:lpstr>
      <vt:lpstr>Motivation</vt:lpstr>
      <vt:lpstr>Example</vt:lpstr>
      <vt:lpstr>A possible solution</vt:lpstr>
      <vt:lpstr>Single Measurement Point</vt:lpstr>
      <vt:lpstr>Sampling Implementation</vt:lpstr>
      <vt:lpstr>Hash-based sampling</vt:lpstr>
      <vt:lpstr>Distributed Sampling</vt:lpstr>
      <vt:lpstr>Distributed Sampling Application</vt:lpstr>
      <vt:lpstr>Count Distinct Algorithms</vt:lpstr>
      <vt:lpstr>Measuring Goodput and Throughput</vt:lpstr>
      <vt:lpstr>Extensions</vt:lpstr>
      <vt:lpstr>Any Questions</vt:lpstr>
      <vt:lpstr>Evaluation</vt:lpstr>
      <vt:lpstr>Any Questions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Ben-Basat Shlomi-Ran</cp:lastModifiedBy>
  <cp:revision>516</cp:revision>
  <dcterms:created xsi:type="dcterms:W3CDTF">2012-11-14T18:53:32Z</dcterms:created>
  <dcterms:modified xsi:type="dcterms:W3CDTF">2018-07-23T17:18:16Z</dcterms:modified>
</cp:coreProperties>
</file>